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4.xml" ContentType="application/vnd.openxmlformats-officedocument.presentationml.notesSlide+xml"/>
  <Override PartName="/ppt/tags/tag50.xml" ContentType="application/vnd.openxmlformats-officedocument.presentationml.tags+xml"/>
  <Override PartName="/ppt/notesSlides/notesSlide5.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6.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65"/>
  </p:notesMasterIdLst>
  <p:sldIdLst>
    <p:sldId id="256" r:id="rId2"/>
    <p:sldId id="507" r:id="rId3"/>
    <p:sldId id="516" r:id="rId4"/>
    <p:sldId id="508" r:id="rId5"/>
    <p:sldId id="509" r:id="rId6"/>
    <p:sldId id="510" r:id="rId7"/>
    <p:sldId id="483" r:id="rId8"/>
    <p:sldId id="484" r:id="rId9"/>
    <p:sldId id="485" r:id="rId10"/>
    <p:sldId id="511" r:id="rId11"/>
    <p:sldId id="513" r:id="rId12"/>
    <p:sldId id="515" r:id="rId13"/>
    <p:sldId id="514" r:id="rId14"/>
    <p:sldId id="517" r:id="rId15"/>
    <p:sldId id="486" r:id="rId16"/>
    <p:sldId id="487" r:id="rId17"/>
    <p:sldId id="261" r:id="rId18"/>
    <p:sldId id="512" r:id="rId19"/>
    <p:sldId id="488" r:id="rId20"/>
    <p:sldId id="489" r:id="rId21"/>
    <p:sldId id="263" r:id="rId22"/>
    <p:sldId id="268" r:id="rId23"/>
    <p:sldId id="270" r:id="rId24"/>
    <p:sldId id="482" r:id="rId25"/>
    <p:sldId id="272" r:id="rId26"/>
    <p:sldId id="273" r:id="rId27"/>
    <p:sldId id="495" r:id="rId28"/>
    <p:sldId id="293" r:id="rId29"/>
    <p:sldId id="295" r:id="rId30"/>
    <p:sldId id="296" r:id="rId31"/>
    <p:sldId id="297" r:id="rId32"/>
    <p:sldId id="298" r:id="rId33"/>
    <p:sldId id="504" r:id="rId34"/>
    <p:sldId id="505" r:id="rId35"/>
    <p:sldId id="506" r:id="rId36"/>
    <p:sldId id="471" r:id="rId37"/>
    <p:sldId id="472" r:id="rId38"/>
    <p:sldId id="473" r:id="rId39"/>
    <p:sldId id="474" r:id="rId40"/>
    <p:sldId id="476" r:id="rId41"/>
    <p:sldId id="478" r:id="rId42"/>
    <p:sldId id="479" r:id="rId43"/>
    <p:sldId id="346" r:id="rId44"/>
    <p:sldId id="351" r:id="rId45"/>
    <p:sldId id="352" r:id="rId46"/>
    <p:sldId id="353" r:id="rId47"/>
    <p:sldId id="356" r:id="rId48"/>
    <p:sldId id="362" r:id="rId49"/>
    <p:sldId id="363" r:id="rId50"/>
    <p:sldId id="382" r:id="rId51"/>
    <p:sldId id="391" r:id="rId52"/>
    <p:sldId id="402" r:id="rId53"/>
    <p:sldId id="435" r:id="rId54"/>
    <p:sldId id="441" r:id="rId55"/>
    <p:sldId id="447" r:id="rId56"/>
    <p:sldId id="448" r:id="rId57"/>
    <p:sldId id="449" r:id="rId58"/>
    <p:sldId id="450" r:id="rId59"/>
    <p:sldId id="451" r:id="rId60"/>
    <p:sldId id="452" r:id="rId61"/>
    <p:sldId id="456" r:id="rId62"/>
    <p:sldId id="376" r:id="rId63"/>
    <p:sldId id="457" r:id="rId64"/>
  </p:sldIdLst>
  <p:sldSz cx="9144000" cy="6858000" type="screen4x3"/>
  <p:notesSz cx="6858000" cy="9144000"/>
  <p:custDataLst>
    <p:tags r:id="rId6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376" autoAdjust="0"/>
  </p:normalViewPr>
  <p:slideViewPr>
    <p:cSldViewPr>
      <p:cViewPr>
        <p:scale>
          <a:sx n="78" d="100"/>
          <a:sy n="78" d="100"/>
        </p:scale>
        <p:origin x="-2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4627A5-4007-43BC-9065-2E5BCA7BA4A7}" type="datetimeFigureOut">
              <a:rPr lang="en-US"/>
              <a:pPr>
                <a:defRPr/>
              </a:pPr>
              <a:t>2/28/2015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9E7172D-9408-4272-B5CC-C580D0C0A575}" type="slidenum">
              <a:rPr lang="en-US"/>
              <a:pPr>
                <a:defRPr/>
              </a:pPr>
              <a:t>‹#›</a:t>
            </a:fld>
            <a:endParaRPr lang="en-US" dirty="0"/>
          </a:p>
        </p:txBody>
      </p:sp>
    </p:spTree>
    <p:extLst>
      <p:ext uri="{BB962C8B-B14F-4D97-AF65-F5344CB8AC3E}">
        <p14:creationId xmlns:p14="http://schemas.microsoft.com/office/powerpoint/2010/main" val="365998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GTKPR – General</a:t>
            </a:r>
            <a:r>
              <a:rPr lang="en-US" baseline="0" dirty="0" smtClean="0"/>
              <a:t> acceptance (Frye) // Tested (has been) // Known Standards (ACE-V) //Peer Review and Publication //Rate of Error (Known potential)  </a:t>
            </a:r>
            <a:r>
              <a:rPr lang="en-US" baseline="0" dirty="0" err="1" smtClean="0"/>
              <a:t>Daubert</a:t>
            </a:r>
            <a:r>
              <a:rPr lang="en-US" baseline="0" dirty="0" smtClean="0"/>
              <a:t> Criteria</a:t>
            </a:r>
          </a:p>
          <a:p>
            <a:r>
              <a:rPr lang="en-US" baseline="0" dirty="0" smtClean="0"/>
              <a:t>Reliable – ability to produce consistent results /// repeatable – ability for a technique  to produce consistent results by single person /// reproducible – ability for a technique to produce consistent results by other</a:t>
            </a:r>
            <a:endParaRPr lang="en-US" dirty="0"/>
          </a:p>
        </p:txBody>
      </p:sp>
      <p:sp>
        <p:nvSpPr>
          <p:cNvPr id="4" name="Slide Number Placeholder 3"/>
          <p:cNvSpPr>
            <a:spLocks noGrp="1"/>
          </p:cNvSpPr>
          <p:nvPr>
            <p:ph type="sldNum" sz="quarter" idx="10"/>
          </p:nvPr>
        </p:nvSpPr>
        <p:spPr/>
        <p:txBody>
          <a:bodyPr/>
          <a:lstStyle/>
          <a:p>
            <a:pPr>
              <a:defRPr/>
            </a:pPr>
            <a:fld id="{59E7172D-9408-4272-B5CC-C580D0C0A575}" type="slidenum">
              <a:rPr lang="en-US" smtClean="0"/>
              <a:pPr>
                <a:defRPr/>
              </a:pPr>
              <a:t>2</a:t>
            </a:fld>
            <a:endParaRPr lang="en-US" dirty="0"/>
          </a:p>
        </p:txBody>
      </p:sp>
    </p:spTree>
    <p:extLst>
      <p:ext uri="{BB962C8B-B14F-4D97-AF65-F5344CB8AC3E}">
        <p14:creationId xmlns:p14="http://schemas.microsoft.com/office/powerpoint/2010/main" val="4147345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other – reticular layer</a:t>
            </a:r>
            <a:endParaRPr lang="en-US" dirty="0"/>
          </a:p>
        </p:txBody>
      </p:sp>
      <p:sp>
        <p:nvSpPr>
          <p:cNvPr id="4" name="Slide Number Placeholder 3"/>
          <p:cNvSpPr>
            <a:spLocks noGrp="1"/>
          </p:cNvSpPr>
          <p:nvPr>
            <p:ph type="sldNum" sz="quarter" idx="10"/>
          </p:nvPr>
        </p:nvSpPr>
        <p:spPr/>
        <p:txBody>
          <a:bodyPr/>
          <a:lstStyle/>
          <a:p>
            <a:pPr>
              <a:defRPr/>
            </a:pPr>
            <a:fld id="{59E7172D-9408-4272-B5CC-C580D0C0A575}" type="slidenum">
              <a:rPr lang="en-US" smtClean="0"/>
              <a:pPr>
                <a:defRPr/>
              </a:pPr>
              <a:t>18</a:t>
            </a:fld>
            <a:endParaRPr lang="en-US" dirty="0"/>
          </a:p>
        </p:txBody>
      </p:sp>
    </p:spTree>
    <p:extLst>
      <p:ext uri="{BB962C8B-B14F-4D97-AF65-F5344CB8AC3E}">
        <p14:creationId xmlns:p14="http://schemas.microsoft.com/office/powerpoint/2010/main" val="964573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Hamm, Ernest – revised the logo</a:t>
            </a:r>
            <a:r>
              <a:rPr lang="en-US" baseline="0" dirty="0" smtClean="0"/>
              <a:t> of IAI enhancing the central fingerprint of Galton 1985</a:t>
            </a:r>
          </a:p>
          <a:p>
            <a:r>
              <a:rPr lang="en-US" baseline="0" dirty="0" smtClean="0"/>
              <a:t>1933 FBI was credited with the first use of silver nitrate in the Hamm kidnapping (Hamm Brewing </a:t>
            </a:r>
            <a:r>
              <a:rPr lang="en-US" baseline="0" dirty="0" err="1" smtClean="0"/>
              <a:t>Vompany</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59E7172D-9408-4272-B5CC-C580D0C0A575}" type="slidenum">
              <a:rPr lang="en-US" smtClean="0"/>
              <a:pPr>
                <a:defRPr/>
              </a:pPr>
              <a:t>43</a:t>
            </a:fld>
            <a:endParaRPr lang="en-US" dirty="0"/>
          </a:p>
        </p:txBody>
      </p:sp>
    </p:spTree>
    <p:extLst>
      <p:ext uri="{BB962C8B-B14F-4D97-AF65-F5344CB8AC3E}">
        <p14:creationId xmlns:p14="http://schemas.microsoft.com/office/powerpoint/2010/main" val="58984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Reis – forensic</a:t>
            </a:r>
            <a:r>
              <a:rPr lang="en-US" baseline="0" dirty="0" smtClean="0"/>
              <a:t> photographer///Ross – SCRO case (murder victim)//Asbury – suspect//</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53E96F05-C1CB-4E29-AB11-DF9B11D02188}" type="slidenum">
              <a:rPr lang="en-US" smtClean="0"/>
              <a:pPr>
                <a:defRPr/>
              </a:pPr>
              <a:t>56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Hudson</a:t>
            </a:r>
            <a:r>
              <a:rPr lang="en-US" baseline="0" dirty="0" smtClean="0"/>
              <a:t> –developed the silver nitrate process used in the Lindbergh kidnapping 1932</a:t>
            </a:r>
          </a:p>
          <a:p>
            <a:r>
              <a:rPr lang="en-US" baseline="0" dirty="0" smtClean="0"/>
              <a:t>Holt – studied </a:t>
            </a:r>
            <a:r>
              <a:rPr lang="en-US" baseline="0" dirty="0" err="1" smtClean="0"/>
              <a:t>dermatoglyphics</a:t>
            </a:r>
            <a:r>
              <a:rPr lang="en-US" baseline="0" dirty="0" smtClean="0"/>
              <a:t> (significance to medicine)</a:t>
            </a:r>
          </a:p>
          <a:p>
            <a:endParaRPr lang="en-US" dirty="0"/>
          </a:p>
        </p:txBody>
      </p:sp>
      <p:sp>
        <p:nvSpPr>
          <p:cNvPr id="4" name="Slide Number Placeholder 3"/>
          <p:cNvSpPr>
            <a:spLocks noGrp="1"/>
          </p:cNvSpPr>
          <p:nvPr>
            <p:ph type="sldNum" sz="quarter" idx="10"/>
          </p:nvPr>
        </p:nvSpPr>
        <p:spPr/>
        <p:txBody>
          <a:bodyPr/>
          <a:lstStyle/>
          <a:p>
            <a:pPr>
              <a:defRPr/>
            </a:pPr>
            <a:fld id="{59E7172D-9408-4272-B5CC-C580D0C0A575}" type="slidenum">
              <a:rPr lang="en-US" smtClean="0"/>
              <a:pPr>
                <a:defRPr/>
              </a:pPr>
              <a:t>57</a:t>
            </a:fld>
            <a:endParaRPr lang="en-US" dirty="0"/>
          </a:p>
        </p:txBody>
      </p:sp>
    </p:spTree>
    <p:extLst>
      <p:ext uri="{BB962C8B-B14F-4D97-AF65-F5344CB8AC3E}">
        <p14:creationId xmlns:p14="http://schemas.microsoft.com/office/powerpoint/2010/main" val="2707604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FDF7A90-B256-4CCD-97AD-20B3CC257105}" type="slidenum">
              <a:rPr lang="en-US" smtClean="0"/>
              <a:pPr>
                <a:defRPr/>
              </a:pPr>
              <a:t>61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0"/>
            <a:ext cx="7086600" cy="914400"/>
          </a:xfrm>
        </p:spPr>
        <p:txBody>
          <a:bodyPr/>
          <a:lstStyle>
            <a:lvl1pPr>
              <a:defRPr>
                <a:effectLst>
                  <a:outerShdw blurRad="38100" dist="38100" dir="2700000" algn="tl">
                    <a:srgbClr val="000000"/>
                  </a:outerShdw>
                </a:effectLst>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457200" y="838200"/>
            <a:ext cx="6400800" cy="609600"/>
          </a:xfrm>
        </p:spPr>
        <p:txBody>
          <a:bodyPr/>
          <a:lstStyle>
            <a:lvl1pPr marL="0" indent="0">
              <a:buFontTx/>
              <a:buNone/>
              <a:defRPr sz="2800">
                <a:effectLst>
                  <a:outerShdw blurRad="38100" dist="38100" dir="2700000" algn="tl">
                    <a:srgbClr val="000000"/>
                  </a:outerShdw>
                </a:effectLst>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2590800" y="6305550"/>
            <a:ext cx="1676400" cy="476250"/>
          </a:xfrm>
        </p:spPr>
        <p:txBody>
          <a:bodyPr/>
          <a:lstStyle>
            <a:lvl1pPr>
              <a:defRPr>
                <a:solidFill>
                  <a:srgbClr val="000000"/>
                </a:solidFill>
              </a:defRPr>
            </a:lvl1pPr>
          </a:lstStyle>
          <a:p>
            <a:pPr>
              <a:defRPr/>
            </a:pPr>
            <a:fld id="{687E12F2-7331-4611-9FB8-D3EE53B872F2}" type="datetime1">
              <a:rPr lang="en-US" smtClean="0"/>
              <a:t>2/28/2015</a:t>
            </a:fld>
            <a:endParaRPr lang="en-US" dirty="0"/>
          </a:p>
        </p:txBody>
      </p:sp>
      <p:sp>
        <p:nvSpPr>
          <p:cNvPr id="3077" name="Rectangle 5"/>
          <p:cNvSpPr>
            <a:spLocks noGrp="1" noChangeArrowheads="1"/>
          </p:cNvSpPr>
          <p:nvPr>
            <p:ph type="ftr" sz="quarter" idx="3"/>
          </p:nvPr>
        </p:nvSpPr>
        <p:spPr>
          <a:xfrm>
            <a:off x="4572000" y="6305550"/>
            <a:ext cx="2286000" cy="476250"/>
          </a:xfrm>
        </p:spPr>
        <p:txBody>
          <a:bodyPr/>
          <a:lstStyle>
            <a:lvl1pPr>
              <a:defRPr>
                <a:solidFill>
                  <a:srgbClr val="000000"/>
                </a:solidFill>
              </a:defRPr>
            </a:lvl1pPr>
          </a:lstStyle>
          <a:p>
            <a:pPr>
              <a:defRPr/>
            </a:pPr>
            <a:r>
              <a:rPr lang="en-US" smtClean="0"/>
              <a:t>aps_crimhead@yahoo.com</a:t>
            </a:r>
            <a:endParaRPr lang="en-US"/>
          </a:p>
        </p:txBody>
      </p:sp>
      <p:sp>
        <p:nvSpPr>
          <p:cNvPr id="3078" name="Rectangle 6"/>
          <p:cNvSpPr>
            <a:spLocks noGrp="1" noChangeArrowheads="1"/>
          </p:cNvSpPr>
          <p:nvPr>
            <p:ph type="sldNum" sz="quarter" idx="4"/>
          </p:nvPr>
        </p:nvSpPr>
        <p:spPr>
          <a:xfrm>
            <a:off x="7086600" y="6305550"/>
            <a:ext cx="1600200" cy="476250"/>
          </a:xfrm>
        </p:spPr>
        <p:txBody>
          <a:bodyPr/>
          <a:lstStyle>
            <a:lvl1pPr>
              <a:defRPr>
                <a:solidFill>
                  <a:srgbClr val="000000"/>
                </a:solidFill>
              </a:defRPr>
            </a:lvl1pPr>
          </a:lstStyle>
          <a:p>
            <a:pPr>
              <a:defRPr/>
            </a:pPr>
            <a:fld id="{50C62724-6682-4EE9-8F2A-2D248D13F642}" type="slidenum">
              <a:rPr lang="en-US" smtClean="0"/>
              <a:pPr>
                <a:defRPr/>
              </a:pPr>
              <a:t>‹#›</a:t>
            </a:fld>
            <a:endParaRPr lang="en-US" dirty="0"/>
          </a:p>
        </p:txBody>
      </p:sp>
    </p:spTree>
  </p:cSld>
  <p:clrMapOvr>
    <a:masterClrMapping/>
  </p:clrMapOvr>
  <p:transition>
    <p:zoom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4BD609-84C3-4118-8211-AC17679ADEF2}" type="datetime1">
              <a:rPr lang="en-US" smtClean="0"/>
              <a:t>2/28/2015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F702F51-5E8A-4E77-BADF-2E9CF7C8C148}" type="slidenum">
              <a:rPr lang="en-US" smtClean="0"/>
              <a:pPr>
                <a:defRPr/>
              </a:pPr>
              <a:t>‹#›</a:t>
            </a:fld>
            <a:endParaRPr lang="en-US" dirty="0"/>
          </a:p>
        </p:txBody>
      </p:sp>
    </p:spTree>
    <p:extLst>
      <p:ext uri="{BB962C8B-B14F-4D97-AF65-F5344CB8AC3E}">
        <p14:creationId xmlns:p14="http://schemas.microsoft.com/office/powerpoint/2010/main" val="133063543"/>
      </p:ext>
    </p:extLst>
  </p:cSld>
  <p:clrMapOvr>
    <a:masterClrMapping/>
  </p:clrMapOvr>
  <p:transition>
    <p:zoom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111362-99EC-454B-B2ED-864F3C3EDC06}" type="datetime1">
              <a:rPr lang="en-US" smtClean="0"/>
              <a:t>2/28/2015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2410C969-C664-4818-82AF-4FEF7718EFDD}" type="slidenum">
              <a:rPr lang="en-US" smtClean="0"/>
              <a:pPr>
                <a:defRPr/>
              </a:pPr>
              <a:t>‹#›</a:t>
            </a:fld>
            <a:endParaRPr lang="en-US" dirty="0"/>
          </a:p>
        </p:txBody>
      </p:sp>
    </p:spTree>
    <p:extLst>
      <p:ext uri="{BB962C8B-B14F-4D97-AF65-F5344CB8AC3E}">
        <p14:creationId xmlns:p14="http://schemas.microsoft.com/office/powerpoint/2010/main" val="2621464958"/>
      </p:ext>
    </p:extLst>
  </p:cSld>
  <p:clrMapOvr>
    <a:masterClrMapping/>
  </p:clrMapOvr>
  <p:transition>
    <p:zoom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C685C2-FD81-4416-B14A-8E60B798B5CC}" type="datetime1">
              <a:rPr lang="en-US" smtClean="0"/>
              <a:t>2/28/2015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473E4FA-5128-4097-9DBA-AD8A4A24BAAB}" type="slidenum">
              <a:rPr lang="en-US" smtClean="0"/>
              <a:pPr>
                <a:defRPr/>
              </a:pPr>
              <a:t>‹#›</a:t>
            </a:fld>
            <a:endParaRPr lang="en-US" dirty="0"/>
          </a:p>
        </p:txBody>
      </p:sp>
    </p:spTree>
    <p:extLst>
      <p:ext uri="{BB962C8B-B14F-4D97-AF65-F5344CB8AC3E}">
        <p14:creationId xmlns:p14="http://schemas.microsoft.com/office/powerpoint/2010/main" val="34211585"/>
      </p:ext>
    </p:extLst>
  </p:cSld>
  <p:clrMapOvr>
    <a:masterClrMapping/>
  </p:clrMapOvr>
  <p:transition>
    <p:zoom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5C6D70-9359-4CD7-8B96-BF0DFF887F85}" type="datetime1">
              <a:rPr lang="en-US" smtClean="0"/>
              <a:t>2/28/2015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A82B3A63-DA07-4955-B48C-6613F4F63EC6}" type="slidenum">
              <a:rPr lang="en-US" smtClean="0"/>
              <a:pPr>
                <a:defRPr/>
              </a:pPr>
              <a:t>‹#›</a:t>
            </a:fld>
            <a:endParaRPr lang="en-US" dirty="0"/>
          </a:p>
        </p:txBody>
      </p:sp>
    </p:spTree>
    <p:extLst>
      <p:ext uri="{BB962C8B-B14F-4D97-AF65-F5344CB8AC3E}">
        <p14:creationId xmlns:p14="http://schemas.microsoft.com/office/powerpoint/2010/main" val="3934105280"/>
      </p:ext>
    </p:extLst>
  </p:cSld>
  <p:clrMapOvr>
    <a:masterClrMapping/>
  </p:clrMapOvr>
  <p:transition>
    <p:zoom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1ABE9BF-A4F6-4D46-9FAB-1AE0003004B0}" type="datetime1">
              <a:rPr lang="en-US" smtClean="0"/>
              <a:t>2/28/2015</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B543479F-D24E-455D-9F77-A2AAEDACC535}" type="slidenum">
              <a:rPr lang="en-US" smtClean="0"/>
              <a:pPr>
                <a:defRPr/>
              </a:pPr>
              <a:t>‹#›</a:t>
            </a:fld>
            <a:endParaRPr lang="en-US" dirty="0"/>
          </a:p>
        </p:txBody>
      </p:sp>
    </p:spTree>
    <p:extLst>
      <p:ext uri="{BB962C8B-B14F-4D97-AF65-F5344CB8AC3E}">
        <p14:creationId xmlns:p14="http://schemas.microsoft.com/office/powerpoint/2010/main" val="141749693"/>
      </p:ext>
    </p:extLst>
  </p:cSld>
  <p:clrMapOvr>
    <a:masterClrMapping/>
  </p:clrMapOvr>
  <p:transition>
    <p:zoom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38245C71-9B05-4294-95A4-127E0A0B0021}" type="datetime1">
              <a:rPr lang="en-US" smtClean="0"/>
              <a:t>2/28/2015</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9" name="Slide Number Placeholder 8"/>
          <p:cNvSpPr>
            <a:spLocks noGrp="1"/>
          </p:cNvSpPr>
          <p:nvPr>
            <p:ph type="sldNum" sz="quarter" idx="12"/>
          </p:nvPr>
        </p:nvSpPr>
        <p:spPr/>
        <p:txBody>
          <a:bodyPr/>
          <a:lstStyle>
            <a:lvl1pPr>
              <a:defRPr/>
            </a:lvl1pPr>
          </a:lstStyle>
          <a:p>
            <a:pPr>
              <a:defRPr/>
            </a:pPr>
            <a:fld id="{FEF3308B-A151-4D3B-810C-1C4958FC34F6}" type="slidenum">
              <a:rPr lang="en-US" smtClean="0"/>
              <a:pPr>
                <a:defRPr/>
              </a:pPr>
              <a:t>‹#›</a:t>
            </a:fld>
            <a:endParaRPr lang="en-US" dirty="0"/>
          </a:p>
        </p:txBody>
      </p:sp>
    </p:spTree>
    <p:extLst>
      <p:ext uri="{BB962C8B-B14F-4D97-AF65-F5344CB8AC3E}">
        <p14:creationId xmlns:p14="http://schemas.microsoft.com/office/powerpoint/2010/main" val="3995129419"/>
      </p:ext>
    </p:extLst>
  </p:cSld>
  <p:clrMapOvr>
    <a:masterClrMapping/>
  </p:clrMapOvr>
  <p:transition>
    <p:zoom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D284342-082E-4C8F-A619-414508ECBEA2}" type="datetime1">
              <a:rPr lang="en-US" smtClean="0"/>
              <a:t>2/28/2015</a:t>
            </a:fld>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5" name="Slide Number Placeholder 4"/>
          <p:cNvSpPr>
            <a:spLocks noGrp="1"/>
          </p:cNvSpPr>
          <p:nvPr>
            <p:ph type="sldNum" sz="quarter" idx="12"/>
          </p:nvPr>
        </p:nvSpPr>
        <p:spPr/>
        <p:txBody>
          <a:bodyPr/>
          <a:lstStyle>
            <a:lvl1pPr>
              <a:defRPr/>
            </a:lvl1pPr>
          </a:lstStyle>
          <a:p>
            <a:pPr>
              <a:defRPr/>
            </a:pPr>
            <a:fld id="{A36DFB21-22CA-400A-A228-1C64CC3BE035}" type="slidenum">
              <a:rPr lang="en-US" smtClean="0"/>
              <a:pPr>
                <a:defRPr/>
              </a:pPr>
              <a:t>‹#›</a:t>
            </a:fld>
            <a:endParaRPr lang="en-US" dirty="0"/>
          </a:p>
        </p:txBody>
      </p:sp>
    </p:spTree>
    <p:extLst>
      <p:ext uri="{BB962C8B-B14F-4D97-AF65-F5344CB8AC3E}">
        <p14:creationId xmlns:p14="http://schemas.microsoft.com/office/powerpoint/2010/main" val="3922237707"/>
      </p:ext>
    </p:extLst>
  </p:cSld>
  <p:clrMapOvr>
    <a:masterClrMapping/>
  </p:clrMapOvr>
  <p:transition>
    <p:zoom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AB76C01-3A4D-4B7F-B712-DC4D3C445E08}" type="datetime1">
              <a:rPr lang="en-US" smtClean="0"/>
              <a:t>2/28/2015</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4" name="Slide Number Placeholder 3"/>
          <p:cNvSpPr>
            <a:spLocks noGrp="1"/>
          </p:cNvSpPr>
          <p:nvPr>
            <p:ph type="sldNum" sz="quarter" idx="12"/>
          </p:nvPr>
        </p:nvSpPr>
        <p:spPr/>
        <p:txBody>
          <a:bodyPr/>
          <a:lstStyle>
            <a:lvl1pPr>
              <a:defRPr/>
            </a:lvl1pPr>
          </a:lstStyle>
          <a:p>
            <a:pPr>
              <a:defRPr/>
            </a:pPr>
            <a:fld id="{1CE35B7D-9677-4311-AD4E-DA8D67794C04}" type="slidenum">
              <a:rPr lang="en-US" smtClean="0"/>
              <a:pPr>
                <a:defRPr/>
              </a:pPr>
              <a:t>‹#›</a:t>
            </a:fld>
            <a:endParaRPr lang="en-US" dirty="0"/>
          </a:p>
        </p:txBody>
      </p:sp>
    </p:spTree>
    <p:extLst>
      <p:ext uri="{BB962C8B-B14F-4D97-AF65-F5344CB8AC3E}">
        <p14:creationId xmlns:p14="http://schemas.microsoft.com/office/powerpoint/2010/main" val="3776412396"/>
      </p:ext>
    </p:extLst>
  </p:cSld>
  <p:clrMapOvr>
    <a:masterClrMapping/>
  </p:clrMapOvr>
  <p:transition>
    <p:zoom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8F78268-D4F1-4D22-95BD-71BCEB3F2CC7}" type="datetime1">
              <a:rPr lang="en-US" smtClean="0"/>
              <a:t>2/28/2015</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A770799D-FCFE-4BDB-92FA-555A0F55983B}" type="slidenum">
              <a:rPr lang="en-US" smtClean="0"/>
              <a:pPr>
                <a:defRPr/>
              </a:pPr>
              <a:t>‹#›</a:t>
            </a:fld>
            <a:endParaRPr lang="en-US" dirty="0"/>
          </a:p>
        </p:txBody>
      </p:sp>
    </p:spTree>
    <p:extLst>
      <p:ext uri="{BB962C8B-B14F-4D97-AF65-F5344CB8AC3E}">
        <p14:creationId xmlns:p14="http://schemas.microsoft.com/office/powerpoint/2010/main" val="1083614760"/>
      </p:ext>
    </p:extLst>
  </p:cSld>
  <p:clrMapOvr>
    <a:masterClrMapping/>
  </p:clrMapOvr>
  <p:transition>
    <p:zoom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5B68578-4E04-42B0-834D-D18FB739FDCE}" type="datetime1">
              <a:rPr lang="en-US" smtClean="0"/>
              <a:t>2/28/2015</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41A74E30-6D86-4C6F-8456-EEA491E57EB1}" type="slidenum">
              <a:rPr lang="en-US" smtClean="0"/>
              <a:pPr>
                <a:defRPr/>
              </a:pPr>
              <a:t>‹#›</a:t>
            </a:fld>
            <a:endParaRPr lang="en-US" dirty="0"/>
          </a:p>
        </p:txBody>
      </p:sp>
    </p:spTree>
    <p:extLst>
      <p:ext uri="{BB962C8B-B14F-4D97-AF65-F5344CB8AC3E}">
        <p14:creationId xmlns:p14="http://schemas.microsoft.com/office/powerpoint/2010/main" val="2908591095"/>
      </p:ext>
    </p:extLst>
  </p:cSld>
  <p:clrMapOvr>
    <a:masterClrMapping/>
  </p:clrMapOvr>
  <p:transition>
    <p:zoom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5EEAA91C-82C1-43A5-964C-5B78CAE92F47}" type="datetime1">
              <a:rPr lang="en-US" smtClean="0"/>
              <a:t>2/28/2015</a:t>
            </a:fld>
            <a:endParaRPr lang="en-US" dirty="0"/>
          </a:p>
        </p:txBody>
      </p:sp>
      <p:sp>
        <p:nvSpPr>
          <p:cNvPr id="1029" name="Rectangle 5"/>
          <p:cNvSpPr>
            <a:spLocks noGrp="1" noChangeArrowheads="1"/>
          </p:cNvSpPr>
          <p:nvPr>
            <p:ph type="ftr" sz="quarter" idx="3"/>
          </p:nvPr>
        </p:nvSpPr>
        <p:spPr bwMode="auto">
          <a:xfrm>
            <a:off x="3124200" y="624840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aps_crimhead@yahoo.com</a:t>
            </a:r>
            <a:endParaRPr lang="en-US"/>
          </a:p>
        </p:txBody>
      </p:sp>
      <p:sp>
        <p:nvSpPr>
          <p:cNvPr id="1030" name="Rectangle 6"/>
          <p:cNvSpPr>
            <a:spLocks noGrp="1" noChangeArrowheads="1"/>
          </p:cNvSpPr>
          <p:nvPr>
            <p:ph type="sldNum" sz="quarter" idx="4"/>
          </p:nvPr>
        </p:nvSpPr>
        <p:spPr bwMode="auto">
          <a:xfrm>
            <a:off x="6553200" y="6248400"/>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9C1DB9B-14D1-4028-A9D6-2352742D5A6D}" type="slidenum">
              <a:rPr lang="en-US" smtClean="0"/>
              <a:pPr>
                <a:defRPr/>
              </a:pPr>
              <a:t>‹#›</a:t>
            </a:fld>
            <a:endParaRPr lang="en-US" dirty="0"/>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zoom dir="in"/>
  </p:transition>
  <p:timing>
    <p:tnLst>
      <p:par>
        <p:cTn id="1" dur="indefinite" restart="never" nodeType="tmRoot"/>
      </p:par>
    </p:tnLst>
  </p:timing>
  <p:hf sldNum="0" hdr="0" dt="0"/>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6.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7.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8.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49.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50.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1.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3.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4.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5.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7693891" y="5029200"/>
            <a:ext cx="1450109" cy="1568970"/>
          </a:xfrm>
          <a:prstGeom prst="rect">
            <a:avLst/>
          </a:prstGeom>
          <a:noFill/>
          <a:ln w="9525">
            <a:noFill/>
            <a:miter lim="800000"/>
            <a:headEnd/>
            <a:tailEnd/>
          </a:ln>
          <a:effectLst/>
        </p:spPr>
      </p:pic>
      <p:pic>
        <p:nvPicPr>
          <p:cNvPr id="2050" name="Picture 5" descr="D:\PICTURES FILE\Pictures\Pictures\all pics\fisphil logo.jp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9607" b="92795" l="0" r="89738"/>
                    </a14:imgEffect>
                  </a14:imgLayer>
                </a14:imgProps>
              </a:ext>
            </a:extLst>
          </a:blip>
          <a:srcRect/>
          <a:stretch>
            <a:fillRect/>
          </a:stretch>
        </p:blipFill>
        <p:spPr bwMode="auto">
          <a:xfrm rot="20171397">
            <a:off x="1440233" y="682565"/>
            <a:ext cx="5171072" cy="5171072"/>
          </a:xfrm>
          <a:prstGeom prst="rect">
            <a:avLst/>
          </a:prstGeom>
          <a:noFill/>
          <a:ln w="9525">
            <a:noFill/>
            <a:miter lim="800000"/>
            <a:headEnd/>
            <a:tailEnd/>
          </a:ln>
        </p:spPr>
      </p:pic>
      <p:sp>
        <p:nvSpPr>
          <p:cNvPr id="2" name="Title 1"/>
          <p:cNvSpPr>
            <a:spLocks noGrp="1"/>
          </p:cNvSpPr>
          <p:nvPr>
            <p:ph type="ctrTitle"/>
          </p:nvPr>
        </p:nvSpPr>
        <p:spPr>
          <a:xfrm>
            <a:off x="436233" y="533400"/>
            <a:ext cx="8001000" cy="1981200"/>
          </a:xfrm>
        </p:spPr>
        <p:txBody>
          <a:bodyPr rtlCol="0">
            <a:noAutofit/>
          </a:bodyPr>
          <a:lstStyle/>
          <a:p>
            <a:pPr fontAlgn="auto">
              <a:spcAft>
                <a:spcPts val="0"/>
              </a:spcAft>
              <a:defRPr/>
            </a:pPr>
            <a:r>
              <a:rPr lang="en-US" sz="600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REVIEW QUESTIONS FOCUSED ON COMPETENCY # </a:t>
            </a:r>
            <a:r>
              <a:rPr lang="en-US" sz="600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1</a:t>
            </a:r>
            <a:endParaRPr lang="en-US" sz="60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4" name="Subtitle 3"/>
          <p:cNvSpPr>
            <a:spLocks noGrp="1"/>
          </p:cNvSpPr>
          <p:nvPr>
            <p:ph type="subTitle" idx="1"/>
          </p:nvPr>
        </p:nvSpPr>
        <p:spPr>
          <a:xfrm>
            <a:off x="1981200" y="5204085"/>
            <a:ext cx="5334000" cy="1219200"/>
          </a:xfrm>
          <a:solidFill>
            <a:srgbClr val="FF0000"/>
          </a:solidFill>
        </p:spPr>
        <p:txBody>
          <a:bodyPr/>
          <a:lstStyle/>
          <a:p>
            <a:pPr eaLnBrk="1" hangingPunct="1">
              <a:defRPr/>
            </a:pPr>
            <a:r>
              <a:rPr lang="en-US" sz="2400" dirty="0" smtClean="0">
                <a:ln w="18415" cmpd="sng">
                  <a:solidFill>
                    <a:srgbClr val="FFFFFF"/>
                  </a:solidFill>
                  <a:prstDash val="solid"/>
                </a:ln>
                <a:solidFill>
                  <a:srgbClr val="C00000"/>
                </a:solidFill>
              </a:rPr>
              <a:t>By:  ALFIE P. SARMIENTO, Ph.D.</a:t>
            </a:r>
          </a:p>
          <a:p>
            <a:pPr eaLnBrk="1" hangingPunct="1">
              <a:defRPr/>
            </a:pPr>
            <a:r>
              <a:rPr lang="en-US" sz="2400" dirty="0" smtClean="0">
                <a:ln w="18415" cmpd="sng">
                  <a:solidFill>
                    <a:srgbClr val="FFFFFF"/>
                  </a:solidFill>
                  <a:prstDash val="solid"/>
                </a:ln>
                <a:solidFill>
                  <a:srgbClr val="C00000"/>
                </a:solidFill>
              </a:rPr>
              <a:t>5</a:t>
            </a:r>
            <a:r>
              <a:rPr lang="en-US" sz="2400" baseline="30000" dirty="0" smtClean="0">
                <a:ln w="18415" cmpd="sng">
                  <a:solidFill>
                    <a:srgbClr val="FFFFFF"/>
                  </a:solidFill>
                  <a:prstDash val="solid"/>
                </a:ln>
                <a:solidFill>
                  <a:srgbClr val="C00000"/>
                </a:solidFill>
              </a:rPr>
              <a:t>th</a:t>
            </a:r>
            <a:r>
              <a:rPr lang="en-US" sz="2400" dirty="0" smtClean="0">
                <a:ln w="18415" cmpd="sng">
                  <a:solidFill>
                    <a:srgbClr val="FFFFFF"/>
                  </a:solidFill>
                  <a:prstDash val="solid"/>
                </a:ln>
                <a:solidFill>
                  <a:srgbClr val="C00000"/>
                </a:solidFill>
              </a:rPr>
              <a:t> Placer 1998</a:t>
            </a:r>
          </a:p>
          <a:p>
            <a:pPr eaLnBrk="1" hangingPunct="1">
              <a:defRPr/>
            </a:pPr>
            <a:r>
              <a:rPr lang="en-US" sz="1800" dirty="0" err="1" smtClean="0">
                <a:ln w="18415" cmpd="sng">
                  <a:solidFill>
                    <a:srgbClr val="FFFFFF"/>
                  </a:solidFill>
                  <a:prstDash val="solid"/>
                </a:ln>
                <a:solidFill>
                  <a:srgbClr val="C00000"/>
                </a:solidFill>
              </a:rPr>
              <a:t>FISPhil</a:t>
            </a:r>
            <a:r>
              <a:rPr lang="en-US" sz="1800" dirty="0" smtClean="0">
                <a:ln w="18415" cmpd="sng">
                  <a:solidFill>
                    <a:srgbClr val="FFFFFF"/>
                  </a:solidFill>
                  <a:prstDash val="solid"/>
                </a:ln>
                <a:solidFill>
                  <a:srgbClr val="C00000"/>
                </a:solidFill>
              </a:rPr>
              <a:t> Founding Officer</a:t>
            </a:r>
          </a:p>
          <a:p>
            <a:pPr eaLnBrk="1" hangingPunct="1">
              <a:defRPr/>
            </a:pPr>
            <a:endParaRPr lang="en-US" sz="2400" dirty="0" smtClean="0">
              <a:ln w="18415" cmpd="sng">
                <a:solidFill>
                  <a:srgbClr val="FFFFFF"/>
                </a:solidFill>
                <a:prstDash val="solid"/>
              </a:ln>
              <a:effectLst>
                <a:outerShdw blurRad="63500" dir="3600000" algn="tl" rotWithShape="0">
                  <a:srgbClr val="000000">
                    <a:alpha val="70000"/>
                  </a:srgbClr>
                </a:outerShdw>
              </a:effectLst>
            </a:endParaRPr>
          </a:p>
          <a:p>
            <a:pPr algn="l" eaLnBrk="1" hangingPunct="1">
              <a:defRPr/>
            </a:pPr>
            <a:endParaRPr lang="en-US" sz="2400" dirty="0">
              <a:ln w="18415" cmpd="sng">
                <a:solidFill>
                  <a:srgbClr val="FFFFFF"/>
                </a:solidFill>
                <a:prstDash val="solid"/>
              </a:ln>
              <a:effectLst>
                <a:outerShdw blurRad="63500" dir="3600000" algn="tl" rotWithShape="0">
                  <a:srgbClr val="000000">
                    <a:alpha val="70000"/>
                  </a:srgbClr>
                </a:outerShdw>
              </a:effectLst>
            </a:endParaRPr>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5004816"/>
            <a:ext cx="1526087" cy="1524000"/>
          </a:xfrm>
          <a:prstGeom prst="rect">
            <a:avLst/>
          </a:prstGeom>
          <a:effectLst>
            <a:outerShdw blurRad="63500" sx="102000" sy="102000" algn="ctr" rotWithShape="0">
              <a:prstClr val="black">
                <a:alpha val="40000"/>
              </a:prstClr>
            </a:outerShdw>
          </a:effectLst>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
          <p:cNvSpPr>
            <a:spLocks noChangeArrowheads="1"/>
          </p:cNvSpPr>
          <p:nvPr/>
        </p:nvSpPr>
        <p:spPr bwMode="auto">
          <a:xfrm>
            <a:off x="381000" y="381000"/>
            <a:ext cx="7696200" cy="5016758"/>
          </a:xfrm>
          <a:prstGeom prst="rect">
            <a:avLst/>
          </a:prstGeom>
          <a:noFill/>
          <a:ln w="9525">
            <a:noFill/>
            <a:miter lim="800000"/>
            <a:headEnd/>
            <a:tailEnd/>
          </a:ln>
        </p:spPr>
        <p:txBody>
          <a:bodyPr>
            <a:spAutoFit/>
          </a:bodyPr>
          <a:lstStyle/>
          <a:p>
            <a:endParaRPr lang="en-US" sz="3200" dirty="0"/>
          </a:p>
          <a:p>
            <a:endParaRPr lang="en-US" sz="3200" dirty="0"/>
          </a:p>
          <a:p>
            <a:r>
              <a:rPr lang="en-US" sz="3200" dirty="0" smtClean="0"/>
              <a:t>The usual development of friction </a:t>
            </a:r>
            <a:r>
              <a:rPr lang="en-US" sz="3200" dirty="0"/>
              <a:t>ridges </a:t>
            </a:r>
            <a:r>
              <a:rPr lang="en-US" sz="3200" dirty="0" smtClean="0"/>
              <a:t>on </a:t>
            </a:r>
            <a:r>
              <a:rPr lang="en-US" sz="3200" dirty="0"/>
              <a:t>the human fetus </a:t>
            </a:r>
            <a:r>
              <a:rPr lang="en-US" sz="3200" dirty="0" smtClean="0"/>
              <a:t>transpire in the </a:t>
            </a:r>
            <a:r>
              <a:rPr lang="en-US" sz="3200" dirty="0"/>
              <a:t>________ months of fetal life:</a:t>
            </a:r>
          </a:p>
          <a:p>
            <a:endParaRPr lang="en-US" sz="3200" dirty="0"/>
          </a:p>
          <a:p>
            <a:r>
              <a:rPr lang="en-US" sz="3200" dirty="0"/>
              <a:t>A)	third and fourth</a:t>
            </a:r>
          </a:p>
          <a:p>
            <a:r>
              <a:rPr lang="en-US" sz="3200" dirty="0"/>
              <a:t>B)	seventh and eight</a:t>
            </a:r>
          </a:p>
          <a:p>
            <a:r>
              <a:rPr lang="en-US" sz="3200" dirty="0"/>
              <a:t>C)	tenth and eleventh</a:t>
            </a:r>
          </a:p>
          <a:p>
            <a:r>
              <a:rPr lang="en-US" sz="3200" dirty="0"/>
              <a:t>D)	seventeenth and eighteenth</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14598561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1858">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
          <p:cNvSpPr>
            <a:spLocks noChangeArrowheads="1"/>
          </p:cNvSpPr>
          <p:nvPr/>
        </p:nvSpPr>
        <p:spPr bwMode="auto">
          <a:xfrm>
            <a:off x="381000" y="533400"/>
            <a:ext cx="8305800" cy="5262979"/>
          </a:xfrm>
          <a:prstGeom prst="rect">
            <a:avLst/>
          </a:prstGeom>
          <a:noFill/>
          <a:ln w="9525">
            <a:noFill/>
            <a:miter lim="800000"/>
            <a:headEnd/>
            <a:tailEnd/>
          </a:ln>
        </p:spPr>
        <p:txBody>
          <a:bodyPr>
            <a:spAutoFit/>
          </a:bodyPr>
          <a:lstStyle/>
          <a:p>
            <a:endParaRPr lang="en-US" sz="2800" dirty="0"/>
          </a:p>
          <a:p>
            <a:endParaRPr lang="en-US" sz="2800" dirty="0"/>
          </a:p>
          <a:p>
            <a:r>
              <a:rPr lang="en-US" sz="2800" dirty="0"/>
              <a:t>The inner layer of epidermis that contains melanocyte cells, Merkel cells and keratinocyte cells. The layer of the epidermis where new keratinocytes are formed. Known as the </a:t>
            </a:r>
            <a:r>
              <a:rPr lang="en-US" sz="2800" dirty="0" err="1"/>
              <a:t>germinative</a:t>
            </a:r>
            <a:r>
              <a:rPr lang="en-US" sz="2800" dirty="0"/>
              <a:t> or generating layer</a:t>
            </a:r>
            <a:r>
              <a:rPr lang="en-US" sz="2800" dirty="0" smtClean="0"/>
              <a:t>.</a:t>
            </a:r>
          </a:p>
          <a:p>
            <a:endParaRPr lang="en-US" sz="2800" dirty="0"/>
          </a:p>
          <a:p>
            <a:r>
              <a:rPr lang="en-US" sz="2800" dirty="0"/>
              <a:t>A)	Stratum </a:t>
            </a:r>
            <a:r>
              <a:rPr lang="en-US" sz="2800" dirty="0" err="1"/>
              <a:t>Basale</a:t>
            </a:r>
            <a:endParaRPr lang="en-US" sz="2800" dirty="0"/>
          </a:p>
          <a:p>
            <a:r>
              <a:rPr lang="en-US" sz="2800" dirty="0"/>
              <a:t>B)	Stratum </a:t>
            </a:r>
            <a:r>
              <a:rPr lang="en-US" sz="2800" dirty="0" err="1"/>
              <a:t>corneum</a:t>
            </a:r>
            <a:r>
              <a:rPr lang="en-US" sz="2800" dirty="0"/>
              <a:t> </a:t>
            </a:r>
            <a:r>
              <a:rPr lang="en-US" sz="2800" dirty="0" err="1"/>
              <a:t>epidermidis</a:t>
            </a:r>
            <a:endParaRPr lang="en-US" sz="2800" dirty="0"/>
          </a:p>
          <a:p>
            <a:r>
              <a:rPr lang="en-US" sz="2800" dirty="0"/>
              <a:t>C)	Stratum </a:t>
            </a:r>
            <a:r>
              <a:rPr lang="en-US" sz="2800" dirty="0" err="1" smtClean="0"/>
              <a:t>lucidum</a:t>
            </a:r>
            <a:endParaRPr lang="en-US" sz="2800" dirty="0"/>
          </a:p>
          <a:p>
            <a:r>
              <a:rPr lang="en-US" sz="2800" dirty="0"/>
              <a:t>D)	Stratum </a:t>
            </a:r>
            <a:r>
              <a:rPr lang="en-US" sz="2800" dirty="0" err="1"/>
              <a:t>granulosum</a:t>
            </a:r>
            <a:r>
              <a:rPr lang="en-US" sz="2800" dirty="0"/>
              <a:t> </a:t>
            </a:r>
            <a:r>
              <a:rPr lang="en-US" sz="2800" dirty="0" err="1"/>
              <a:t>epidermidis</a:t>
            </a:r>
            <a:endParaRPr lang="en-US" sz="28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3153986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4322">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
          <p:cNvSpPr>
            <a:spLocks noChangeArrowheads="1"/>
          </p:cNvSpPr>
          <p:nvPr/>
        </p:nvSpPr>
        <p:spPr bwMode="auto">
          <a:xfrm>
            <a:off x="679704" y="457199"/>
            <a:ext cx="7854696" cy="5078313"/>
          </a:xfrm>
          <a:prstGeom prst="rect">
            <a:avLst/>
          </a:prstGeom>
          <a:noFill/>
          <a:ln w="9525">
            <a:noFill/>
            <a:miter lim="800000"/>
            <a:headEnd/>
            <a:tailEnd/>
          </a:ln>
        </p:spPr>
        <p:txBody>
          <a:bodyPr wrap="square">
            <a:spAutoFit/>
          </a:bodyPr>
          <a:lstStyle/>
          <a:p>
            <a:endParaRPr lang="en-US" sz="3600" dirty="0"/>
          </a:p>
          <a:p>
            <a:endParaRPr lang="en-US" sz="3600" dirty="0"/>
          </a:p>
          <a:p>
            <a:r>
              <a:rPr lang="en-US" sz="3600" dirty="0"/>
              <a:t>The observation that nature never repeats itself is known as the Law of</a:t>
            </a:r>
            <a:r>
              <a:rPr lang="en-US" sz="3600" dirty="0" smtClean="0"/>
              <a:t>:</a:t>
            </a:r>
          </a:p>
          <a:p>
            <a:endParaRPr lang="en-US" sz="3600" dirty="0"/>
          </a:p>
          <a:p>
            <a:r>
              <a:rPr lang="en-US" sz="3600" dirty="0"/>
              <a:t>A)	singularity</a:t>
            </a:r>
          </a:p>
          <a:p>
            <a:r>
              <a:rPr lang="en-US" sz="3600" dirty="0"/>
              <a:t>B)	independent arrangement</a:t>
            </a:r>
          </a:p>
          <a:p>
            <a:r>
              <a:rPr lang="en-US" sz="3600" dirty="0"/>
              <a:t>C)	biological uniqueness</a:t>
            </a:r>
          </a:p>
          <a:p>
            <a:r>
              <a:rPr lang="en-US" sz="3600" dirty="0"/>
              <a:t>D)	none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34720893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5826">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
          <p:cNvSpPr>
            <a:spLocks noChangeArrowheads="1"/>
          </p:cNvSpPr>
          <p:nvPr/>
        </p:nvSpPr>
        <p:spPr bwMode="auto">
          <a:xfrm>
            <a:off x="457200" y="381000"/>
            <a:ext cx="7772400" cy="5016758"/>
          </a:xfrm>
          <a:prstGeom prst="rect">
            <a:avLst/>
          </a:prstGeom>
          <a:noFill/>
          <a:ln w="9525">
            <a:noFill/>
            <a:miter lim="800000"/>
            <a:headEnd/>
            <a:tailEnd/>
          </a:ln>
        </p:spPr>
        <p:txBody>
          <a:bodyPr>
            <a:spAutoFit/>
          </a:bodyPr>
          <a:lstStyle/>
          <a:p>
            <a:endParaRPr lang="en-US" sz="3200" dirty="0"/>
          </a:p>
          <a:p>
            <a:endParaRPr lang="en-US" sz="3200" dirty="0"/>
          </a:p>
          <a:p>
            <a:r>
              <a:rPr lang="en-US" sz="3200" dirty="0"/>
              <a:t>Clear layer of epidermis: the clear translucent layer of the epidermis, just beneath the stratum </a:t>
            </a:r>
            <a:r>
              <a:rPr lang="en-US" sz="3200" dirty="0" err="1" smtClean="0"/>
              <a:t>corneum</a:t>
            </a:r>
            <a:r>
              <a:rPr lang="en-US" sz="3200" dirty="0" smtClean="0"/>
              <a:t>.</a:t>
            </a:r>
          </a:p>
          <a:p>
            <a:endParaRPr lang="en-US" sz="3200" dirty="0"/>
          </a:p>
          <a:p>
            <a:r>
              <a:rPr lang="en-US" sz="3200" dirty="0"/>
              <a:t>A)	Stratum </a:t>
            </a:r>
            <a:r>
              <a:rPr lang="en-US" sz="3200" dirty="0" err="1"/>
              <a:t>spinosum</a:t>
            </a:r>
            <a:r>
              <a:rPr lang="en-US" sz="3200" dirty="0"/>
              <a:t> </a:t>
            </a:r>
          </a:p>
          <a:p>
            <a:r>
              <a:rPr lang="en-US" sz="3200" dirty="0"/>
              <a:t>B)	Stratum </a:t>
            </a:r>
            <a:r>
              <a:rPr lang="en-US" sz="3200" dirty="0" err="1"/>
              <a:t>Mucosum</a:t>
            </a:r>
            <a:endParaRPr lang="en-US" sz="3200" dirty="0"/>
          </a:p>
          <a:p>
            <a:r>
              <a:rPr lang="en-US" sz="3200" dirty="0"/>
              <a:t>C)	Stratum </a:t>
            </a:r>
            <a:r>
              <a:rPr lang="en-US" sz="3200" dirty="0" smtClean="0"/>
              <a:t>Malpighi</a:t>
            </a:r>
            <a:endParaRPr lang="en-US" sz="3200" dirty="0"/>
          </a:p>
          <a:p>
            <a:r>
              <a:rPr lang="en-US" sz="3200" dirty="0"/>
              <a:t>D)	Stratum </a:t>
            </a:r>
            <a:r>
              <a:rPr lang="en-US" sz="3200" dirty="0" err="1"/>
              <a:t>lucidum</a:t>
            </a:r>
            <a:r>
              <a:rPr lang="en-US" sz="3200" dirty="0"/>
              <a:t> </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3551889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5346">
                                            <p:txEl>
                                              <p:pRg st="7" end="7"/>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0"/>
            <a:ext cx="9142412"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5" name="Title 1"/>
          <p:cNvSpPr>
            <a:spLocks noGrp="1"/>
          </p:cNvSpPr>
          <p:nvPr>
            <p:ph type="title"/>
          </p:nvPr>
        </p:nvSpPr>
        <p:spPr/>
        <p:txBody>
          <a:bodyPr/>
          <a:lstStyle/>
          <a:p>
            <a:pPr eaLnBrk="1" hangingPunct="1"/>
            <a:endParaRPr lang="en-US" smtClean="0"/>
          </a:p>
        </p:txBody>
      </p:sp>
      <p:sp>
        <p:nvSpPr>
          <p:cNvPr id="28676" name="Content Placeholder 2"/>
          <p:cNvSpPr>
            <a:spLocks noGrp="1"/>
          </p:cNvSpPr>
          <p:nvPr>
            <p:ph idx="1"/>
          </p:nvPr>
        </p:nvSpPr>
        <p:spPr/>
        <p:txBody>
          <a:bodyPr/>
          <a:lstStyle/>
          <a:p>
            <a:pPr eaLnBrk="1" hangingPunct="1"/>
            <a:endParaRPr lang="en-US" smtClean="0"/>
          </a:p>
        </p:txBody>
      </p:sp>
      <p:pic>
        <p:nvPicPr>
          <p:cNvPr id="28677" name="Picture 6"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650" y="5295900"/>
            <a:ext cx="12446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7"/>
          <p:cNvSpPr txBox="1">
            <a:spLocks noChangeArrowheads="1"/>
          </p:cNvSpPr>
          <p:nvPr/>
        </p:nvSpPr>
        <p:spPr bwMode="auto">
          <a:xfrm>
            <a:off x="457200" y="1882775"/>
            <a:ext cx="8229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lnSpcReduction="10000"/>
          </a:bodyPr>
          <a:lst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a:lstStyle>
          <a:p>
            <a:pPr eaLnBrk="1" hangingPunct="1">
              <a:defRPr/>
            </a:pPr>
            <a:r>
              <a:rPr lang="en-US" sz="2800" dirty="0" smtClean="0">
                <a:cs typeface="Times New Roman" pitchFamily="18" charset="0"/>
              </a:rPr>
              <a:t>Horny Layer</a:t>
            </a:r>
          </a:p>
          <a:p>
            <a:pPr algn="just" eaLnBrk="1" hangingPunct="1">
              <a:defRPr/>
            </a:pPr>
            <a:endParaRPr lang="en-US" sz="2800" dirty="0" smtClean="0">
              <a:cs typeface="Times New Roman" pitchFamily="18" charset="0"/>
            </a:endParaRPr>
          </a:p>
          <a:p>
            <a:pPr algn="just" eaLnBrk="1" hangingPunct="1">
              <a:defRPr/>
            </a:pPr>
            <a:r>
              <a:rPr lang="en-US" sz="2800" dirty="0" err="1" smtClean="0">
                <a:cs typeface="Times New Roman" pitchFamily="18" charset="0"/>
              </a:rPr>
              <a:t>Hyalin</a:t>
            </a:r>
            <a:r>
              <a:rPr lang="en-US" sz="2800" dirty="0" smtClean="0">
                <a:cs typeface="Times New Roman" pitchFamily="18" charset="0"/>
              </a:rPr>
              <a:t> Layer</a:t>
            </a:r>
          </a:p>
          <a:p>
            <a:pPr algn="just" eaLnBrk="1" hangingPunct="1">
              <a:defRPr/>
            </a:pPr>
            <a:endParaRPr lang="en-US" sz="2800" dirty="0" smtClean="0">
              <a:cs typeface="Times New Roman" pitchFamily="18" charset="0"/>
            </a:endParaRPr>
          </a:p>
          <a:p>
            <a:pPr algn="just" eaLnBrk="1" hangingPunct="1">
              <a:defRPr/>
            </a:pPr>
            <a:r>
              <a:rPr lang="en-US" sz="2800" dirty="0" smtClean="0">
                <a:cs typeface="Times New Roman" pitchFamily="18" charset="0"/>
              </a:rPr>
              <a:t>Granular Layer</a:t>
            </a:r>
          </a:p>
          <a:p>
            <a:pPr algn="just" eaLnBrk="1" hangingPunct="1">
              <a:defRPr/>
            </a:pPr>
            <a:endParaRPr lang="en-US" sz="2800" dirty="0" smtClean="0">
              <a:cs typeface="Times New Roman" pitchFamily="18" charset="0"/>
            </a:endParaRPr>
          </a:p>
          <a:p>
            <a:pPr algn="just" eaLnBrk="1" hangingPunct="1">
              <a:defRPr/>
            </a:pPr>
            <a:r>
              <a:rPr lang="en-US" sz="2800" dirty="0" err="1" smtClean="0">
                <a:cs typeface="Times New Roman" pitchFamily="18" charset="0"/>
              </a:rPr>
              <a:t>Spinous</a:t>
            </a:r>
            <a:r>
              <a:rPr lang="en-US" sz="2800" dirty="0" smtClean="0">
                <a:cs typeface="Times New Roman" pitchFamily="18" charset="0"/>
              </a:rPr>
              <a:t> Layer</a:t>
            </a:r>
          </a:p>
          <a:p>
            <a:pPr algn="just" eaLnBrk="1" hangingPunct="1">
              <a:defRPr/>
            </a:pPr>
            <a:endParaRPr lang="en-US" sz="2800" dirty="0" smtClean="0">
              <a:cs typeface="Times New Roman" pitchFamily="18" charset="0"/>
            </a:endParaRPr>
          </a:p>
          <a:p>
            <a:pPr algn="just" eaLnBrk="1" hangingPunct="1">
              <a:defRPr/>
            </a:pPr>
            <a:r>
              <a:rPr lang="en-US" sz="2800" dirty="0" smtClean="0">
                <a:cs typeface="Times New Roman" pitchFamily="18" charset="0"/>
              </a:rPr>
              <a:t>Generating Layer</a:t>
            </a:r>
          </a:p>
          <a:p>
            <a:pPr eaLnBrk="1" hangingPunct="1">
              <a:defRPr/>
            </a:pPr>
            <a:endParaRPr lang="en-US" sz="2800" dirty="0" smtClean="0"/>
          </a:p>
          <a:p>
            <a:pPr eaLnBrk="1" hangingPunct="1">
              <a:buFontTx/>
              <a:buNone/>
              <a:defRPr/>
            </a:pPr>
            <a:endParaRPr lang="en-US" sz="2800" dirty="0" smtClean="0"/>
          </a:p>
        </p:txBody>
      </p:sp>
      <p:sp>
        <p:nvSpPr>
          <p:cNvPr id="17" name="Text Box 10"/>
          <p:cNvSpPr txBox="1">
            <a:spLocks noChangeArrowheads="1"/>
          </p:cNvSpPr>
          <p:nvPr/>
        </p:nvSpPr>
        <p:spPr bwMode="auto">
          <a:xfrm>
            <a:off x="838200" y="5486400"/>
            <a:ext cx="7315200" cy="1006475"/>
          </a:xfrm>
          <a:prstGeom prst="rect">
            <a:avLst/>
          </a:prstGeom>
          <a:solidFill>
            <a:srgbClr val="FFFF99"/>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C3300"/>
                </a:solidFill>
              </a:rPr>
              <a:t>Produces cells to replaced those being shed in the exposed superficial layer. The deepest layer; parallel to the basement membrane.</a:t>
            </a:r>
          </a:p>
        </p:txBody>
      </p:sp>
      <p:sp>
        <p:nvSpPr>
          <p:cNvPr id="18" name="Text Box 11"/>
          <p:cNvSpPr txBox="1">
            <a:spLocks noChangeArrowheads="1"/>
          </p:cNvSpPr>
          <p:nvPr/>
        </p:nvSpPr>
        <p:spPr bwMode="auto">
          <a:xfrm>
            <a:off x="838200" y="4419600"/>
            <a:ext cx="7315200" cy="701675"/>
          </a:xfrm>
          <a:prstGeom prst="rect">
            <a:avLst/>
          </a:prstGeom>
          <a:solidFill>
            <a:srgbClr val="FFFF99"/>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C3300"/>
                </a:solidFill>
              </a:rPr>
              <a:t>Called the “pickle cells” because of the many-sided cells that have “spines” protruding from their surface. </a:t>
            </a:r>
          </a:p>
        </p:txBody>
      </p:sp>
      <p:sp>
        <p:nvSpPr>
          <p:cNvPr id="19" name="Text Box 12"/>
          <p:cNvSpPr txBox="1">
            <a:spLocks noChangeArrowheads="1"/>
          </p:cNvSpPr>
          <p:nvPr/>
        </p:nvSpPr>
        <p:spPr bwMode="auto">
          <a:xfrm>
            <a:off x="838200" y="3429000"/>
            <a:ext cx="7315200" cy="701675"/>
          </a:xfrm>
          <a:prstGeom prst="rect">
            <a:avLst/>
          </a:prstGeom>
          <a:solidFill>
            <a:srgbClr val="FFFF99"/>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C3300"/>
                </a:solidFill>
              </a:rPr>
              <a:t>Initiates the process of keratinization associated with the dying process of cells. The last of the living cells.</a:t>
            </a:r>
          </a:p>
        </p:txBody>
      </p:sp>
      <p:sp>
        <p:nvSpPr>
          <p:cNvPr id="20" name="Text Box 13"/>
          <p:cNvSpPr txBox="1">
            <a:spLocks noChangeArrowheads="1"/>
          </p:cNvSpPr>
          <p:nvPr/>
        </p:nvSpPr>
        <p:spPr bwMode="auto">
          <a:xfrm>
            <a:off x="838200" y="2544763"/>
            <a:ext cx="7315200" cy="701675"/>
          </a:xfrm>
          <a:prstGeom prst="rect">
            <a:avLst/>
          </a:prstGeom>
          <a:solidFill>
            <a:srgbClr val="FFFF99"/>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C3300"/>
                </a:solidFill>
              </a:rPr>
              <a:t>Consists of flat and translucent dead cells that contain protein called eleidin. Appears only on palms and soles.</a:t>
            </a:r>
          </a:p>
        </p:txBody>
      </p:sp>
      <p:sp>
        <p:nvSpPr>
          <p:cNvPr id="21" name="Text Box 14"/>
          <p:cNvSpPr txBox="1">
            <a:spLocks noChangeArrowheads="1"/>
          </p:cNvSpPr>
          <p:nvPr/>
        </p:nvSpPr>
        <p:spPr bwMode="auto">
          <a:xfrm>
            <a:off x="838200" y="1689100"/>
            <a:ext cx="7315200" cy="701675"/>
          </a:xfrm>
          <a:prstGeom prst="rect">
            <a:avLst/>
          </a:prstGeom>
          <a:solidFill>
            <a:srgbClr val="FFFF99"/>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C3300"/>
                </a:solidFill>
              </a:rPr>
              <a:t>The outermost layer. Flat, arranged in rows as dead cells. Desmosomes undergo degradation.</a:t>
            </a:r>
          </a:p>
        </p:txBody>
      </p:sp>
    </p:spTree>
    <p:custDataLst>
      <p:tags r:id="rId1"/>
    </p:custDataLst>
    <p:extLst>
      <p:ext uri="{BB962C8B-B14F-4D97-AF65-F5344CB8AC3E}">
        <p14:creationId xmlns:p14="http://schemas.microsoft.com/office/powerpoint/2010/main" val="28887405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plus(in)">
                                      <p:cBhvr>
                                        <p:cTn id="7" dur="2000"/>
                                        <p:tgtEl>
                                          <p:spTgt spid="276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1+#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1+#ppt_w/2"/>
                                          </p:val>
                                        </p:tav>
                                        <p:tav tm="100000">
                                          <p:val>
                                            <p:strVal val="#ppt_x"/>
                                          </p:val>
                                        </p:tav>
                                      </p:tavLst>
                                    </p:anim>
                                    <p:anim calcmode="lin" valueType="num">
                                      <p:cBhvr additive="base">
                                        <p:cTn id="19" dur="500" fill="hold"/>
                                        <p:tgtEl>
                                          <p:spTgt spid="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 fill="hold"/>
                                        <p:tgtEl>
                                          <p:spTgt spid="19"/>
                                        </p:tgtEl>
                                        <p:attrNameLst>
                                          <p:attrName>ppt_x</p:attrName>
                                        </p:attrNameLst>
                                      </p:cBhvr>
                                      <p:tavLst>
                                        <p:tav tm="0">
                                          <p:val>
                                            <p:strVal val="1+#ppt_w/2"/>
                                          </p:val>
                                        </p:tav>
                                        <p:tav tm="100000">
                                          <p:val>
                                            <p:strVal val="#ppt_x"/>
                                          </p:val>
                                        </p:tav>
                                      </p:tavLst>
                                    </p:anim>
                                    <p:anim calcmode="lin" valueType="num">
                                      <p:cBhvr additive="base">
                                        <p:cTn id="25" dur="500" fill="hold"/>
                                        <p:tgtEl>
                                          <p:spTgt spid="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hoosh.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500" fill="hold"/>
                                        <p:tgtEl>
                                          <p:spTgt spid="21"/>
                                        </p:tgtEl>
                                        <p:attrNameLst>
                                          <p:attrName>ppt_x</p:attrName>
                                        </p:attrNameLst>
                                      </p:cBhvr>
                                      <p:tavLst>
                                        <p:tav tm="0">
                                          <p:val>
                                            <p:strVal val="1+#ppt_w/2"/>
                                          </p:val>
                                        </p:tav>
                                        <p:tav tm="100000">
                                          <p:val>
                                            <p:strVal val="#ppt_x"/>
                                          </p:val>
                                        </p:tav>
                                      </p:tavLst>
                                    </p:anim>
                                    <p:anim calcmode="lin" valueType="num">
                                      <p:cBhvr additive="base">
                                        <p:cTn id="37" dur="500" fill="hold"/>
                                        <p:tgtEl>
                                          <p:spTgt spid="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18" grpId="0" animBg="1" autoUpdateAnimBg="0"/>
      <p:bldP spid="19" grpId="0" animBg="1" autoUpdateAnimBg="0"/>
      <p:bldP spid="20" grpId="0" animBg="1" autoUpdateAnimBg="0"/>
      <p:bldP spid="2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ChangeArrowheads="1"/>
          </p:cNvSpPr>
          <p:nvPr/>
        </p:nvSpPr>
        <p:spPr bwMode="auto">
          <a:xfrm>
            <a:off x="527304" y="457200"/>
            <a:ext cx="7772400" cy="4524315"/>
          </a:xfrm>
          <a:prstGeom prst="rect">
            <a:avLst/>
          </a:prstGeom>
          <a:noFill/>
          <a:ln w="9525">
            <a:noFill/>
            <a:miter lim="800000"/>
            <a:headEnd/>
            <a:tailEnd/>
          </a:ln>
        </p:spPr>
        <p:txBody>
          <a:bodyPr>
            <a:spAutoFit/>
          </a:bodyPr>
          <a:lstStyle/>
          <a:p>
            <a:endParaRPr lang="en-US" sz="3200" dirty="0"/>
          </a:p>
          <a:p>
            <a:endParaRPr lang="en-US" sz="3200" dirty="0"/>
          </a:p>
          <a:p>
            <a:r>
              <a:rPr lang="en-US" sz="3200" dirty="0" smtClean="0"/>
              <a:t>Who acted as expert witness in the famous case People </a:t>
            </a:r>
            <a:r>
              <a:rPr lang="en-US" sz="3200" dirty="0" err="1" smtClean="0"/>
              <a:t>vs</a:t>
            </a:r>
            <a:r>
              <a:rPr lang="en-US" sz="3200" dirty="0" smtClean="0"/>
              <a:t> Crispi?</a:t>
            </a:r>
          </a:p>
          <a:p>
            <a:endParaRPr lang="en-US" sz="3200" dirty="0"/>
          </a:p>
          <a:p>
            <a:r>
              <a:rPr lang="en-US" sz="3200" dirty="0"/>
              <a:t>A)	</a:t>
            </a:r>
            <a:r>
              <a:rPr lang="en-US" sz="3200" dirty="0" smtClean="0"/>
              <a:t>Marry Holland</a:t>
            </a:r>
            <a:endParaRPr lang="en-US" sz="3200" dirty="0"/>
          </a:p>
          <a:p>
            <a:r>
              <a:rPr lang="en-US" sz="3200" dirty="0"/>
              <a:t>B)	</a:t>
            </a:r>
            <a:r>
              <a:rPr lang="en-US" sz="3200" dirty="0" smtClean="0"/>
              <a:t>Joseph </a:t>
            </a:r>
            <a:r>
              <a:rPr lang="en-US" sz="3200" dirty="0" err="1" smtClean="0"/>
              <a:t>Faurot</a:t>
            </a:r>
            <a:endParaRPr lang="en-US" sz="3200" dirty="0"/>
          </a:p>
          <a:p>
            <a:r>
              <a:rPr lang="en-US" sz="3200" dirty="0"/>
              <a:t>C)	</a:t>
            </a:r>
            <a:r>
              <a:rPr lang="en-US" sz="3200" dirty="0" smtClean="0"/>
              <a:t>Michael Evans</a:t>
            </a:r>
            <a:endParaRPr lang="en-US" sz="3200" dirty="0"/>
          </a:p>
          <a:p>
            <a:r>
              <a:rPr lang="en-US" sz="3200" dirty="0"/>
              <a:t>D)	</a:t>
            </a:r>
            <a:r>
              <a:rPr lang="en-US" sz="3200" dirty="0" smtClean="0"/>
              <a:t>William Evans</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20846845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685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ChangeArrowheads="1"/>
          </p:cNvSpPr>
          <p:nvPr/>
        </p:nvSpPr>
        <p:spPr bwMode="auto">
          <a:xfrm>
            <a:off x="533400" y="533400"/>
            <a:ext cx="7772400" cy="4401205"/>
          </a:xfrm>
          <a:prstGeom prst="rect">
            <a:avLst/>
          </a:prstGeom>
          <a:noFill/>
          <a:ln w="9525">
            <a:noFill/>
            <a:miter lim="800000"/>
            <a:headEnd/>
            <a:tailEnd/>
          </a:ln>
        </p:spPr>
        <p:txBody>
          <a:bodyPr>
            <a:spAutoFit/>
          </a:bodyPr>
          <a:lstStyle/>
          <a:p>
            <a:endParaRPr lang="en-US" sz="2800" dirty="0"/>
          </a:p>
          <a:p>
            <a:endParaRPr lang="en-US" sz="2800" dirty="0"/>
          </a:p>
          <a:p>
            <a:r>
              <a:rPr lang="en-US" sz="2800" dirty="0" smtClean="0"/>
              <a:t>(1939) This is the first case in United States where fingerprint individualization plays a major role in identifying disaster victims.</a:t>
            </a:r>
          </a:p>
          <a:p>
            <a:endParaRPr lang="en-US" sz="2800" dirty="0"/>
          </a:p>
          <a:p>
            <a:r>
              <a:rPr lang="en-US" sz="2800" dirty="0"/>
              <a:t>A)	</a:t>
            </a:r>
            <a:r>
              <a:rPr lang="en-US" sz="2800" dirty="0" smtClean="0"/>
              <a:t>Sinking of Pearl Harbor</a:t>
            </a:r>
            <a:endParaRPr lang="en-US" sz="2800" dirty="0"/>
          </a:p>
          <a:p>
            <a:r>
              <a:rPr lang="en-US" sz="2800" dirty="0"/>
              <a:t>B)	</a:t>
            </a:r>
            <a:r>
              <a:rPr lang="en-US" sz="2800" dirty="0" smtClean="0"/>
              <a:t>Pan Am Central Airliner crash</a:t>
            </a:r>
            <a:endParaRPr lang="en-US" sz="2800" dirty="0"/>
          </a:p>
          <a:p>
            <a:r>
              <a:rPr lang="en-US" sz="2800" dirty="0"/>
              <a:t>C)	</a:t>
            </a:r>
            <a:r>
              <a:rPr lang="en-US" sz="2800" dirty="0" smtClean="0"/>
              <a:t>Sinking of </a:t>
            </a:r>
            <a:r>
              <a:rPr lang="en-US" sz="2800" dirty="0" err="1" smtClean="0"/>
              <a:t>USSSqualus</a:t>
            </a:r>
            <a:r>
              <a:rPr lang="en-US" sz="2800" dirty="0" smtClean="0"/>
              <a:t> </a:t>
            </a:r>
            <a:endParaRPr lang="en-US" sz="2800" dirty="0"/>
          </a:p>
          <a:p>
            <a:r>
              <a:rPr lang="en-US" sz="2800" dirty="0"/>
              <a:t>D)	</a:t>
            </a:r>
            <a:r>
              <a:rPr lang="en-US" sz="2800" dirty="0" smtClean="0"/>
              <a:t>Typhoon Katrina</a:t>
            </a:r>
            <a:endParaRPr lang="en-US" sz="28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23852551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06850">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48056" y="424670"/>
            <a:ext cx="8458200" cy="3108543"/>
          </a:xfrm>
          <a:prstGeom prst="rect">
            <a:avLst/>
          </a:prstGeom>
          <a:noFill/>
          <a:ln w="9525">
            <a:noFill/>
            <a:miter lim="800000"/>
            <a:headEnd/>
            <a:tailEnd/>
          </a:ln>
        </p:spPr>
        <p:txBody>
          <a:bodyPr wrap="square">
            <a:spAutoFit/>
          </a:bodyPr>
          <a:lstStyle/>
          <a:p>
            <a:endParaRPr lang="en-US" sz="2800" b="1" dirty="0"/>
          </a:p>
          <a:p>
            <a:pPr>
              <a:lnSpc>
                <a:spcPct val="150000"/>
              </a:lnSpc>
            </a:pPr>
            <a:r>
              <a:rPr lang="en-US" sz="2800" b="1" dirty="0" smtClean="0"/>
              <a:t>Who </a:t>
            </a:r>
            <a:r>
              <a:rPr lang="en-US" sz="2800" b="1" dirty="0"/>
              <a:t>presented his study before the Royal Society in London about his observation on the appearances of ridges on the fingers and palms around 1684?</a:t>
            </a:r>
          </a:p>
        </p:txBody>
      </p:sp>
      <p:sp>
        <p:nvSpPr>
          <p:cNvPr id="3" name="TextBox 2"/>
          <p:cNvSpPr txBox="1">
            <a:spLocks noChangeArrowheads="1"/>
          </p:cNvSpPr>
          <p:nvPr/>
        </p:nvSpPr>
        <p:spPr bwMode="auto">
          <a:xfrm>
            <a:off x="1600200" y="3803904"/>
            <a:ext cx="4831080" cy="1815882"/>
          </a:xfrm>
          <a:prstGeom prst="rect">
            <a:avLst/>
          </a:prstGeom>
          <a:noFill/>
          <a:ln w="9525">
            <a:noFill/>
            <a:miter lim="800000"/>
            <a:headEnd/>
            <a:tailEnd/>
          </a:ln>
        </p:spPr>
        <p:txBody>
          <a:bodyPr wrap="square">
            <a:spAutoFit/>
          </a:bodyPr>
          <a:lstStyle/>
          <a:p>
            <a:r>
              <a:rPr lang="en-US" sz="2800" b="1" dirty="0"/>
              <a:t>A)</a:t>
            </a:r>
            <a:r>
              <a:rPr lang="en-US" sz="2800" dirty="0"/>
              <a:t>Robert </a:t>
            </a:r>
            <a:r>
              <a:rPr lang="en-US" sz="2800" dirty="0" err="1"/>
              <a:t>Heindle</a:t>
            </a:r>
            <a:endParaRPr lang="en-US" sz="2800" dirty="0"/>
          </a:p>
          <a:p>
            <a:r>
              <a:rPr lang="en-US" sz="2800" b="1" dirty="0" smtClean="0"/>
              <a:t>B)</a:t>
            </a:r>
            <a:r>
              <a:rPr lang="en-US" sz="2800" dirty="0" smtClean="0"/>
              <a:t>Henry </a:t>
            </a:r>
            <a:r>
              <a:rPr lang="en-US" sz="2800" dirty="0" err="1"/>
              <a:t>Faulds</a:t>
            </a:r>
            <a:endParaRPr lang="en-US" sz="2800" dirty="0"/>
          </a:p>
          <a:p>
            <a:r>
              <a:rPr lang="en-US" sz="2800" b="1" dirty="0" smtClean="0"/>
              <a:t>C)</a:t>
            </a:r>
            <a:r>
              <a:rPr lang="en-US" sz="2800" dirty="0" smtClean="0"/>
              <a:t>Prof</a:t>
            </a:r>
            <a:r>
              <a:rPr lang="en-US" sz="2800" dirty="0"/>
              <a:t>. Johannes Herschel</a:t>
            </a:r>
          </a:p>
          <a:p>
            <a:r>
              <a:rPr lang="en-US" sz="2800" b="1" dirty="0" smtClean="0"/>
              <a:t>D)</a:t>
            </a:r>
            <a:r>
              <a:rPr lang="en-US" sz="2800" dirty="0" smtClean="0"/>
              <a:t>Dr</a:t>
            </a:r>
            <a:r>
              <a:rPr lang="en-US" sz="2800" dirty="0"/>
              <a:t>. Nehemiah Grew</a:t>
            </a:r>
          </a:p>
        </p:txBody>
      </p:sp>
      <p:sp>
        <p:nvSpPr>
          <p:cNvPr id="4" name="TextBox 3"/>
          <p:cNvSpPr txBox="1">
            <a:spLocks noChangeArrowheads="1"/>
          </p:cNvSpPr>
          <p:nvPr/>
        </p:nvSpPr>
        <p:spPr bwMode="auto">
          <a:xfrm>
            <a:off x="609600" y="5638800"/>
            <a:ext cx="7772400" cy="831850"/>
          </a:xfrm>
          <a:prstGeom prst="rect">
            <a:avLst/>
          </a:prstGeom>
          <a:noFill/>
          <a:ln w="9525">
            <a:noFill/>
            <a:miter lim="800000"/>
            <a:headEnd/>
            <a:tailEnd/>
          </a:ln>
        </p:spPr>
        <p:txBody>
          <a:bodyPr>
            <a:spAutoFit/>
          </a:bodyPr>
          <a:lstStyle/>
          <a:p>
            <a:pPr algn="ctr"/>
            <a:r>
              <a:rPr lang="en-US" sz="4800" b="1"/>
              <a:t>D) </a:t>
            </a:r>
            <a:r>
              <a:rPr lang="en-US" sz="4800"/>
              <a:t>Dr. Nehemiah Grew</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
          <p:cNvSpPr>
            <a:spLocks noChangeArrowheads="1"/>
          </p:cNvSpPr>
          <p:nvPr/>
        </p:nvSpPr>
        <p:spPr bwMode="auto">
          <a:xfrm>
            <a:off x="533400" y="533399"/>
            <a:ext cx="7467600" cy="4524315"/>
          </a:xfrm>
          <a:prstGeom prst="rect">
            <a:avLst/>
          </a:prstGeom>
          <a:noFill/>
          <a:ln w="9525">
            <a:noFill/>
            <a:miter lim="800000"/>
            <a:headEnd/>
            <a:tailEnd/>
          </a:ln>
        </p:spPr>
        <p:txBody>
          <a:bodyPr>
            <a:spAutoFit/>
          </a:bodyPr>
          <a:lstStyle/>
          <a:p>
            <a:endParaRPr lang="en-US" sz="3600" dirty="0"/>
          </a:p>
          <a:p>
            <a:endParaRPr lang="en-US" sz="3600" dirty="0"/>
          </a:p>
          <a:p>
            <a:r>
              <a:rPr lang="en-US" sz="3600" dirty="0"/>
              <a:t>One of the two layers of the dermis</a:t>
            </a:r>
            <a:r>
              <a:rPr lang="en-US" sz="3600" dirty="0" smtClean="0"/>
              <a:t>.</a:t>
            </a:r>
          </a:p>
          <a:p>
            <a:endParaRPr lang="en-US" sz="3600" dirty="0"/>
          </a:p>
          <a:p>
            <a:r>
              <a:rPr lang="en-US" sz="3600" dirty="0"/>
              <a:t>A)	Papillary Pegs</a:t>
            </a:r>
          </a:p>
          <a:p>
            <a:r>
              <a:rPr lang="en-US" sz="3600" dirty="0"/>
              <a:t>B)	Papillary Ridges</a:t>
            </a:r>
          </a:p>
          <a:p>
            <a:r>
              <a:rPr lang="en-US" sz="3600" dirty="0"/>
              <a:t>C)	Papillary Layer</a:t>
            </a:r>
          </a:p>
          <a:p>
            <a:r>
              <a:rPr lang="en-US" sz="3600" dirty="0"/>
              <a:t>D)	Papillae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7885067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8178">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176" y="1194816"/>
            <a:ext cx="8458200" cy="5139869"/>
          </a:xfrm>
          <a:prstGeom prst="rect">
            <a:avLst/>
          </a:prstGeom>
        </p:spPr>
        <p:txBody>
          <a:bodyPr wrap="square">
            <a:spAutoFit/>
          </a:bodyPr>
          <a:lstStyle/>
          <a:p>
            <a:pPr lvl="0"/>
            <a:r>
              <a:rPr lang="en-US" sz="3200" dirty="0"/>
              <a:t>Who was the lone Filipino FBI Agent that helped in the selection and training of forensic specialists including fingerprint technicians/examiners in the Philippines through the effort of the NBI</a:t>
            </a:r>
            <a:r>
              <a:rPr lang="en-US" sz="3200" dirty="0" smtClean="0"/>
              <a:t>?</a:t>
            </a:r>
          </a:p>
          <a:p>
            <a:pPr lvl="0"/>
            <a:endParaRPr lang="en-US" sz="4000" dirty="0"/>
          </a:p>
          <a:p>
            <a:pPr marL="971550" lvl="1" indent="-514350">
              <a:buFont typeface="+mj-lt"/>
              <a:buAutoNum type="alphaLcPeriod"/>
            </a:pPr>
            <a:r>
              <a:rPr lang="en-US" sz="3200" dirty="0"/>
              <a:t>Thomas Dugan			</a:t>
            </a:r>
            <a:endParaRPr lang="en-US" sz="3200" dirty="0" smtClean="0"/>
          </a:p>
          <a:p>
            <a:pPr marL="971550" lvl="1" indent="-514350">
              <a:buFont typeface="+mj-lt"/>
              <a:buAutoNum type="alphaLcPeriod"/>
            </a:pPr>
            <a:r>
              <a:rPr lang="en-US" sz="3200" dirty="0" err="1" smtClean="0"/>
              <a:t>Generoso</a:t>
            </a:r>
            <a:r>
              <a:rPr lang="en-US" sz="3200" dirty="0" smtClean="0"/>
              <a:t> </a:t>
            </a:r>
            <a:r>
              <a:rPr lang="en-US" sz="3200" dirty="0"/>
              <a:t>Reyes</a:t>
            </a:r>
            <a:endParaRPr lang="en-US" sz="4000" dirty="0"/>
          </a:p>
          <a:p>
            <a:pPr marL="971550" lvl="1" indent="-514350">
              <a:buFont typeface="+mj-lt"/>
              <a:buAutoNum type="alphaLcPeriod"/>
            </a:pPr>
            <a:r>
              <a:rPr lang="en-US" sz="3200" dirty="0" err="1"/>
              <a:t>Flaviano</a:t>
            </a:r>
            <a:r>
              <a:rPr lang="en-US" sz="3200" dirty="0"/>
              <a:t> Guerrero 	</a:t>
            </a:r>
            <a:endParaRPr lang="en-US" sz="3200" dirty="0" smtClean="0"/>
          </a:p>
          <a:p>
            <a:pPr marL="971550" lvl="1" indent="-514350">
              <a:buFont typeface="+mj-lt"/>
              <a:buAutoNum type="alphaLcPeriod"/>
            </a:pPr>
            <a:r>
              <a:rPr lang="en-US" sz="3200" dirty="0" err="1" smtClean="0"/>
              <a:t>Agripino</a:t>
            </a:r>
            <a:r>
              <a:rPr lang="en-US" sz="3200" dirty="0" smtClean="0"/>
              <a:t> </a:t>
            </a:r>
            <a:r>
              <a:rPr lang="en-US" sz="3200" dirty="0"/>
              <a:t>Ruiz</a:t>
            </a:r>
            <a:endParaRPr lang="en-US" sz="40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201262871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7772400" cy="4401205"/>
          </a:xfrm>
          <a:prstGeom prst="rect">
            <a:avLst/>
          </a:prstGeom>
        </p:spPr>
        <p:txBody>
          <a:bodyPr wrap="square">
            <a:spAutoFit/>
          </a:bodyPr>
          <a:lstStyle/>
          <a:p>
            <a:pPr lvl="0"/>
            <a:r>
              <a:rPr lang="en-US" sz="4000" dirty="0"/>
              <a:t>Fingerprint cannot be forged justifies the principle of </a:t>
            </a:r>
            <a:endParaRPr lang="en-US" sz="4800" dirty="0"/>
          </a:p>
          <a:p>
            <a:pPr lvl="1"/>
            <a:endParaRPr lang="en-US" sz="4000" dirty="0" smtClean="0"/>
          </a:p>
          <a:p>
            <a:pPr marL="1200150" lvl="1" indent="-742950">
              <a:buFont typeface="+mj-lt"/>
              <a:buAutoNum type="alphaLcPeriod"/>
            </a:pPr>
            <a:r>
              <a:rPr lang="en-US" sz="4000" dirty="0" smtClean="0"/>
              <a:t>Persistency</a:t>
            </a:r>
            <a:r>
              <a:rPr lang="en-US" sz="4000" dirty="0"/>
              <a:t>	</a:t>
            </a:r>
            <a:endParaRPr lang="en-US" sz="4000" dirty="0" smtClean="0"/>
          </a:p>
          <a:p>
            <a:pPr marL="1200150" lvl="1" indent="-742950">
              <a:buFont typeface="+mj-lt"/>
              <a:buAutoNum type="alphaLcPeriod"/>
            </a:pPr>
            <a:r>
              <a:rPr lang="en-US" sz="4000" dirty="0" smtClean="0"/>
              <a:t>Infallibility</a:t>
            </a:r>
          </a:p>
          <a:p>
            <a:pPr marL="1200150" lvl="1" indent="-742950">
              <a:buFont typeface="+mj-lt"/>
              <a:buAutoNum type="alphaLcPeriod"/>
            </a:pPr>
            <a:r>
              <a:rPr lang="en-US" sz="4000" dirty="0" smtClean="0"/>
              <a:t>Variation</a:t>
            </a:r>
          </a:p>
          <a:p>
            <a:pPr marL="1200150" lvl="1" indent="-742950">
              <a:buFont typeface="+mj-lt"/>
              <a:buAutoNum type="alphaLcPeriod"/>
            </a:pPr>
            <a:r>
              <a:rPr lang="en-US" sz="4000" dirty="0" smtClean="0"/>
              <a:t>permanency</a:t>
            </a:r>
            <a:endParaRPr lang="en-US" sz="48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288741003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144" y="1676400"/>
            <a:ext cx="7620000" cy="4031873"/>
          </a:xfrm>
          <a:prstGeom prst="rect">
            <a:avLst/>
          </a:prstGeom>
        </p:spPr>
        <p:txBody>
          <a:bodyPr wrap="square">
            <a:spAutoFit/>
          </a:bodyPr>
          <a:lstStyle/>
          <a:p>
            <a:pPr lvl="0"/>
            <a:r>
              <a:rPr lang="en-US" sz="3200" dirty="0"/>
              <a:t>Who was the inmate at the Leavenworth Federal Prison initially confused with another resident convict after taking the Bertillon measurements?  </a:t>
            </a:r>
            <a:endParaRPr lang="en-US" sz="4000" dirty="0"/>
          </a:p>
          <a:p>
            <a:pPr marL="971550" lvl="1" indent="-514350">
              <a:buFont typeface="+mj-lt"/>
              <a:buAutoNum type="alphaLcPeriod"/>
            </a:pPr>
            <a:r>
              <a:rPr lang="en-US" sz="3200" dirty="0"/>
              <a:t>William West 	 </a:t>
            </a:r>
            <a:endParaRPr lang="en-US" sz="3200" dirty="0" smtClean="0"/>
          </a:p>
          <a:p>
            <a:pPr marL="971550" lvl="1" indent="-514350">
              <a:buFont typeface="+mj-lt"/>
              <a:buAutoNum type="alphaLcPeriod"/>
            </a:pPr>
            <a:r>
              <a:rPr lang="en-US" sz="3200" dirty="0" smtClean="0"/>
              <a:t>Bill </a:t>
            </a:r>
            <a:r>
              <a:rPr lang="en-US" sz="3200" dirty="0"/>
              <a:t>West 	</a:t>
            </a:r>
            <a:endParaRPr lang="en-US" sz="3200" dirty="0" smtClean="0"/>
          </a:p>
          <a:p>
            <a:pPr marL="971550" lvl="1" indent="-514350">
              <a:buFont typeface="+mj-lt"/>
              <a:buAutoNum type="alphaLcPeriod"/>
            </a:pPr>
            <a:r>
              <a:rPr lang="en-US" sz="3200" dirty="0" smtClean="0"/>
              <a:t>Will </a:t>
            </a:r>
            <a:r>
              <a:rPr lang="en-US" sz="3200" dirty="0"/>
              <a:t>West 	</a:t>
            </a:r>
            <a:endParaRPr lang="en-US" sz="3200" dirty="0" smtClean="0"/>
          </a:p>
          <a:p>
            <a:pPr marL="971550" lvl="1" indent="-514350">
              <a:buFont typeface="+mj-lt"/>
              <a:buAutoNum type="alphaLcPeriod"/>
            </a:pPr>
            <a:r>
              <a:rPr lang="en-US" sz="3200" dirty="0" smtClean="0"/>
              <a:t>Billy </a:t>
            </a:r>
            <a:r>
              <a:rPr lang="en-US" sz="3200" dirty="0"/>
              <a:t>West</a:t>
            </a:r>
            <a:endParaRPr lang="en-US" sz="40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286301821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1143000"/>
            <a:ext cx="7848600" cy="2677656"/>
          </a:xfrm>
          <a:prstGeom prst="rect">
            <a:avLst/>
          </a:prstGeom>
          <a:noFill/>
          <a:ln w="9525">
            <a:noFill/>
            <a:miter lim="800000"/>
            <a:headEnd/>
            <a:tailEnd/>
          </a:ln>
        </p:spPr>
        <p:txBody>
          <a:bodyPr wrap="square">
            <a:spAutoFit/>
          </a:bodyPr>
          <a:lstStyle/>
          <a:p>
            <a:pPr>
              <a:lnSpc>
                <a:spcPct val="150000"/>
              </a:lnSpc>
            </a:pPr>
            <a:endParaRPr lang="en-US" sz="2800" b="1" dirty="0"/>
          </a:p>
          <a:p>
            <a:pPr>
              <a:lnSpc>
                <a:spcPct val="150000"/>
              </a:lnSpc>
            </a:pPr>
            <a:r>
              <a:rPr lang="en-US" sz="2800" b="1" dirty="0" smtClean="0"/>
              <a:t>Purkinje </a:t>
            </a:r>
            <a:r>
              <a:rPr lang="en-US" sz="2800" b="1" dirty="0"/>
              <a:t>described nine fingerprint patterns in 1823. What name did he used to refer to </a:t>
            </a:r>
            <a:r>
              <a:rPr lang="en-US" sz="2800" b="1" dirty="0" smtClean="0"/>
              <a:t>tented </a:t>
            </a:r>
            <a:r>
              <a:rPr lang="en-US" sz="2800" b="1" dirty="0"/>
              <a:t>arches</a:t>
            </a:r>
            <a:r>
              <a:rPr lang="en-US" sz="2800" b="1" dirty="0" smtClean="0"/>
              <a:t>?</a:t>
            </a:r>
            <a:endParaRPr lang="en-US" sz="2800" b="1" dirty="0"/>
          </a:p>
        </p:txBody>
      </p:sp>
      <p:sp>
        <p:nvSpPr>
          <p:cNvPr id="3" name="TextBox 2"/>
          <p:cNvSpPr txBox="1">
            <a:spLocks noChangeArrowheads="1"/>
          </p:cNvSpPr>
          <p:nvPr/>
        </p:nvSpPr>
        <p:spPr bwMode="auto">
          <a:xfrm>
            <a:off x="795528" y="3823704"/>
            <a:ext cx="7086600" cy="2246769"/>
          </a:xfrm>
          <a:prstGeom prst="rect">
            <a:avLst/>
          </a:prstGeom>
          <a:noFill/>
          <a:ln w="9525">
            <a:noFill/>
            <a:miter lim="800000"/>
            <a:headEnd/>
            <a:tailEnd/>
          </a:ln>
        </p:spPr>
        <p:txBody>
          <a:bodyPr wrap="square">
            <a:spAutoFit/>
          </a:bodyPr>
          <a:lstStyle/>
          <a:p>
            <a:r>
              <a:rPr lang="en-US" sz="2800" b="1" dirty="0"/>
              <a:t>A)Transverse curves</a:t>
            </a:r>
          </a:p>
          <a:p>
            <a:r>
              <a:rPr lang="en-US" sz="2800" b="1" dirty="0" smtClean="0"/>
              <a:t>B)Central </a:t>
            </a:r>
            <a:r>
              <a:rPr lang="en-US" sz="2800" b="1" dirty="0"/>
              <a:t>longitudinal </a:t>
            </a:r>
            <a:r>
              <a:rPr lang="en-US" sz="2800" b="1" dirty="0" err="1"/>
              <a:t>stria</a:t>
            </a:r>
            <a:endParaRPr lang="en-US" sz="2800" b="1" dirty="0"/>
          </a:p>
          <a:p>
            <a:r>
              <a:rPr lang="en-US" sz="2800" b="1" dirty="0" smtClean="0"/>
              <a:t>C)Oblique </a:t>
            </a:r>
            <a:r>
              <a:rPr lang="en-US" sz="2800" b="1" dirty="0"/>
              <a:t>Stripe</a:t>
            </a:r>
          </a:p>
          <a:p>
            <a:r>
              <a:rPr lang="en-US" sz="2800" b="1" dirty="0" smtClean="0"/>
              <a:t>D)Almond</a:t>
            </a:r>
            <a:endParaRPr lang="en-US" sz="2800" b="1" dirty="0"/>
          </a:p>
          <a:p>
            <a:r>
              <a:rPr lang="en-US" sz="2800" b="1" dirty="0" smtClean="0"/>
              <a:t>E)Composite</a:t>
            </a:r>
            <a:endParaRPr lang="en-US" sz="2800" b="1" dirty="0"/>
          </a:p>
        </p:txBody>
      </p:sp>
      <p:sp>
        <p:nvSpPr>
          <p:cNvPr id="4" name="TextBox 3"/>
          <p:cNvSpPr txBox="1">
            <a:spLocks noChangeArrowheads="1"/>
          </p:cNvSpPr>
          <p:nvPr/>
        </p:nvSpPr>
        <p:spPr bwMode="auto">
          <a:xfrm>
            <a:off x="0" y="5410200"/>
            <a:ext cx="8839200" cy="1107996"/>
          </a:xfrm>
          <a:prstGeom prst="rect">
            <a:avLst/>
          </a:prstGeom>
          <a:noFill/>
          <a:ln w="9525">
            <a:noFill/>
            <a:miter lim="800000"/>
            <a:headEnd/>
            <a:tailEnd/>
          </a:ln>
        </p:spPr>
        <p:txBody>
          <a:bodyPr wrap="square">
            <a:spAutoFit/>
          </a:bodyPr>
          <a:lstStyle/>
          <a:p>
            <a:pPr algn="ctr"/>
            <a:r>
              <a:rPr lang="en-US" sz="6600" b="1" dirty="0" smtClean="0"/>
              <a:t>B</a:t>
            </a:r>
            <a:endParaRPr lang="en-US" sz="6600" dirty="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439900"/>
            <a:ext cx="7696200" cy="2308324"/>
          </a:xfrm>
          <a:prstGeom prst="rect">
            <a:avLst/>
          </a:prstGeom>
          <a:noFill/>
          <a:ln w="9525">
            <a:noFill/>
            <a:miter lim="800000"/>
            <a:headEnd/>
            <a:tailEnd/>
          </a:ln>
        </p:spPr>
        <p:txBody>
          <a:bodyPr wrap="square">
            <a:spAutoFit/>
          </a:bodyPr>
          <a:lstStyle/>
          <a:p>
            <a:pPr>
              <a:lnSpc>
                <a:spcPct val="150000"/>
              </a:lnSpc>
            </a:pPr>
            <a:endParaRPr lang="en-US" sz="3200" b="1" dirty="0"/>
          </a:p>
          <a:p>
            <a:pPr>
              <a:lnSpc>
                <a:spcPct val="150000"/>
              </a:lnSpc>
            </a:pPr>
            <a:r>
              <a:rPr lang="en-US" sz="3200" b="1" dirty="0"/>
              <a:t>Whose fingerprint </a:t>
            </a:r>
            <a:r>
              <a:rPr lang="en-US" sz="3200" b="1" dirty="0" smtClean="0"/>
              <a:t>appears </a:t>
            </a:r>
            <a:r>
              <a:rPr lang="en-US" sz="3200" b="1" dirty="0"/>
              <a:t>in the IAI Logo?</a:t>
            </a:r>
          </a:p>
        </p:txBody>
      </p:sp>
      <p:sp>
        <p:nvSpPr>
          <p:cNvPr id="3" name="TextBox 2"/>
          <p:cNvSpPr txBox="1">
            <a:spLocks noChangeArrowheads="1"/>
          </p:cNvSpPr>
          <p:nvPr/>
        </p:nvSpPr>
        <p:spPr bwMode="auto">
          <a:xfrm>
            <a:off x="1447800" y="2996152"/>
            <a:ext cx="4343400" cy="3046988"/>
          </a:xfrm>
          <a:prstGeom prst="rect">
            <a:avLst/>
          </a:prstGeom>
          <a:noFill/>
          <a:ln w="9525">
            <a:noFill/>
            <a:miter lim="800000"/>
            <a:headEnd/>
            <a:tailEnd/>
          </a:ln>
        </p:spPr>
        <p:txBody>
          <a:bodyPr>
            <a:spAutoFit/>
          </a:bodyPr>
          <a:lstStyle/>
          <a:p>
            <a:r>
              <a:rPr lang="en-US" sz="3200" b="1" dirty="0"/>
              <a:t>A)Henry </a:t>
            </a:r>
            <a:r>
              <a:rPr lang="en-US" sz="3200" b="1" dirty="0" err="1"/>
              <a:t>Faulds</a:t>
            </a:r>
            <a:endParaRPr lang="en-US" sz="3200" dirty="0"/>
          </a:p>
          <a:p>
            <a:r>
              <a:rPr lang="en-US" sz="3200" b="1" dirty="0" smtClean="0"/>
              <a:t>B)Francis </a:t>
            </a:r>
            <a:r>
              <a:rPr lang="en-US" sz="3200" b="1" dirty="0"/>
              <a:t>Galton</a:t>
            </a:r>
            <a:endParaRPr lang="en-US" sz="3200" dirty="0"/>
          </a:p>
          <a:p>
            <a:r>
              <a:rPr lang="en-US" sz="3200" b="1" dirty="0" smtClean="0"/>
              <a:t>C)Edward </a:t>
            </a:r>
            <a:r>
              <a:rPr lang="en-US" sz="3200" b="1" dirty="0"/>
              <a:t>Henry</a:t>
            </a:r>
            <a:endParaRPr lang="en-US" sz="3200" dirty="0"/>
          </a:p>
          <a:p>
            <a:r>
              <a:rPr lang="en-US" sz="3200" b="1" dirty="0" smtClean="0"/>
              <a:t>D)Juan </a:t>
            </a:r>
            <a:r>
              <a:rPr lang="en-US" sz="3200" b="1" dirty="0" err="1"/>
              <a:t>Vucetich</a:t>
            </a:r>
            <a:endParaRPr lang="en-US" sz="3200" dirty="0"/>
          </a:p>
          <a:p>
            <a:endParaRPr lang="en-US" sz="3200" dirty="0"/>
          </a:p>
          <a:p>
            <a:endParaRPr lang="en-US" sz="3200" dirty="0"/>
          </a:p>
        </p:txBody>
      </p:sp>
      <p:sp>
        <p:nvSpPr>
          <p:cNvPr id="4" name="TextBox 3"/>
          <p:cNvSpPr txBox="1">
            <a:spLocks noChangeArrowheads="1"/>
          </p:cNvSpPr>
          <p:nvPr/>
        </p:nvSpPr>
        <p:spPr bwMode="auto">
          <a:xfrm>
            <a:off x="609600" y="5029200"/>
            <a:ext cx="7772400" cy="1016000"/>
          </a:xfrm>
          <a:prstGeom prst="rect">
            <a:avLst/>
          </a:prstGeom>
          <a:noFill/>
          <a:ln w="9525">
            <a:noFill/>
            <a:miter lim="800000"/>
            <a:headEnd/>
            <a:tailEnd/>
          </a:ln>
        </p:spPr>
        <p:txBody>
          <a:bodyPr>
            <a:spAutoFit/>
          </a:bodyPr>
          <a:lstStyle/>
          <a:p>
            <a:pPr algn="ctr"/>
            <a:r>
              <a:rPr lang="en-US" sz="6000" b="1" dirty="0"/>
              <a:t>B) Francis Galton </a:t>
            </a:r>
            <a:endParaRPr lang="en-US" sz="6000" dirty="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3400" y="457200"/>
            <a:ext cx="7620000" cy="2400300"/>
          </a:xfrm>
          <a:prstGeom prst="rect">
            <a:avLst/>
          </a:prstGeom>
          <a:noFill/>
          <a:ln w="9525">
            <a:noFill/>
            <a:miter lim="800000"/>
            <a:headEnd/>
            <a:tailEnd/>
          </a:ln>
        </p:spPr>
        <p:txBody>
          <a:bodyPr wrap="square">
            <a:spAutoFit/>
          </a:bodyPr>
          <a:lstStyle/>
          <a:p>
            <a:pPr>
              <a:lnSpc>
                <a:spcPct val="150000"/>
              </a:lnSpc>
            </a:pPr>
            <a:endParaRPr lang="en-US" sz="2000" b="1" dirty="0"/>
          </a:p>
          <a:p>
            <a:pPr>
              <a:lnSpc>
                <a:spcPct val="150000"/>
              </a:lnSpc>
            </a:pPr>
            <a:r>
              <a:rPr lang="en-US" sz="2000" b="1" dirty="0"/>
              <a:t>Which of the following cases held that the introduction into evidence of fingerprint impressions taken without the consent of the defendant is not an infringement of the constitutional rights against self-incrimination?</a:t>
            </a:r>
          </a:p>
        </p:txBody>
      </p:sp>
      <p:sp>
        <p:nvSpPr>
          <p:cNvPr id="3" name="TextBox 2"/>
          <p:cNvSpPr txBox="1">
            <a:spLocks noChangeArrowheads="1"/>
          </p:cNvSpPr>
          <p:nvPr/>
        </p:nvSpPr>
        <p:spPr bwMode="auto">
          <a:xfrm>
            <a:off x="1143000" y="2971800"/>
            <a:ext cx="6096000" cy="1815882"/>
          </a:xfrm>
          <a:prstGeom prst="rect">
            <a:avLst/>
          </a:prstGeom>
          <a:noFill/>
          <a:ln w="9525">
            <a:noFill/>
            <a:miter lim="800000"/>
            <a:headEnd/>
            <a:tailEnd/>
          </a:ln>
        </p:spPr>
        <p:txBody>
          <a:bodyPr wrap="square">
            <a:spAutoFit/>
          </a:bodyPr>
          <a:lstStyle/>
          <a:p>
            <a:r>
              <a:rPr lang="en-US" sz="2800" b="1" dirty="0"/>
              <a:t>A)</a:t>
            </a:r>
            <a:r>
              <a:rPr lang="en-US" sz="2800" dirty="0"/>
              <a:t>Commonwealth Vs. </a:t>
            </a:r>
            <a:r>
              <a:rPr lang="en-US" sz="2800" dirty="0" smtClean="0"/>
              <a:t>Albright (1931)</a:t>
            </a:r>
            <a:endParaRPr lang="en-US" sz="2800" dirty="0"/>
          </a:p>
          <a:p>
            <a:r>
              <a:rPr lang="en-US" sz="2800" b="1" dirty="0" smtClean="0"/>
              <a:t>B)</a:t>
            </a:r>
            <a:r>
              <a:rPr lang="en-US" sz="2800" dirty="0" err="1" smtClean="0"/>
              <a:t>Schmerber</a:t>
            </a:r>
            <a:r>
              <a:rPr lang="en-US" sz="2800" dirty="0" smtClean="0"/>
              <a:t> </a:t>
            </a:r>
            <a:r>
              <a:rPr lang="en-US" sz="2800" dirty="0"/>
              <a:t>Vs. </a:t>
            </a:r>
            <a:r>
              <a:rPr lang="en-US" sz="2800" dirty="0" smtClean="0"/>
              <a:t>California (1966)</a:t>
            </a:r>
            <a:endParaRPr lang="en-US" sz="2800" dirty="0"/>
          </a:p>
          <a:p>
            <a:r>
              <a:rPr lang="en-US" sz="2800" b="1" dirty="0" smtClean="0"/>
              <a:t>C)State</a:t>
            </a:r>
            <a:r>
              <a:rPr lang="en-US" sz="2800" dirty="0" smtClean="0"/>
              <a:t> </a:t>
            </a:r>
            <a:r>
              <a:rPr lang="en-US" sz="2800" dirty="0"/>
              <a:t>Vs. </a:t>
            </a:r>
            <a:r>
              <a:rPr lang="en-US" sz="2800" dirty="0" err="1" smtClean="0"/>
              <a:t>Cerciello</a:t>
            </a:r>
            <a:r>
              <a:rPr lang="en-US" sz="2800" dirty="0" smtClean="0"/>
              <a:t> (1914)</a:t>
            </a:r>
            <a:endParaRPr lang="en-US" sz="2800" dirty="0"/>
          </a:p>
          <a:p>
            <a:r>
              <a:rPr lang="en-US" sz="2800" b="1" dirty="0" smtClean="0"/>
              <a:t>D)People</a:t>
            </a:r>
            <a:r>
              <a:rPr lang="en-US" sz="2800" dirty="0" smtClean="0"/>
              <a:t> </a:t>
            </a:r>
            <a:r>
              <a:rPr lang="en-US" sz="2800" dirty="0"/>
              <a:t>Vs. </a:t>
            </a:r>
            <a:r>
              <a:rPr lang="en-US" sz="2800" dirty="0" smtClean="0"/>
              <a:t>Jennings (1911)</a:t>
            </a:r>
            <a:endParaRPr lang="en-US" sz="2800" dirty="0"/>
          </a:p>
        </p:txBody>
      </p:sp>
      <p:sp>
        <p:nvSpPr>
          <p:cNvPr id="4" name="TextBox 3"/>
          <p:cNvSpPr txBox="1">
            <a:spLocks noChangeArrowheads="1"/>
          </p:cNvSpPr>
          <p:nvPr/>
        </p:nvSpPr>
        <p:spPr bwMode="auto">
          <a:xfrm>
            <a:off x="381000" y="5562600"/>
            <a:ext cx="7772400" cy="1754326"/>
          </a:xfrm>
          <a:prstGeom prst="rect">
            <a:avLst/>
          </a:prstGeom>
          <a:noFill/>
          <a:ln w="9525">
            <a:noFill/>
            <a:miter lim="800000"/>
            <a:headEnd/>
            <a:tailEnd/>
          </a:ln>
        </p:spPr>
        <p:txBody>
          <a:bodyPr>
            <a:spAutoFit/>
          </a:bodyPr>
          <a:lstStyle/>
          <a:p>
            <a:pPr algn="ctr"/>
            <a:r>
              <a:rPr lang="en-US" sz="5400" b="1" dirty="0"/>
              <a:t>C) </a:t>
            </a:r>
            <a:r>
              <a:rPr lang="en-US" sz="5400" b="1" dirty="0" smtClean="0"/>
              <a:t>State</a:t>
            </a:r>
            <a:r>
              <a:rPr lang="en-US" sz="5400" dirty="0" smtClean="0"/>
              <a:t> </a:t>
            </a:r>
            <a:r>
              <a:rPr lang="en-US" sz="5400" dirty="0"/>
              <a:t>Vs. </a:t>
            </a:r>
            <a:r>
              <a:rPr lang="en-US" sz="5400" dirty="0" err="1"/>
              <a:t>Cerciello</a:t>
            </a:r>
            <a:endParaRPr lang="en-US" sz="5400" dirty="0"/>
          </a:p>
          <a:p>
            <a:pPr algn="ctr"/>
            <a:r>
              <a:rPr lang="en-US" sz="5400" b="1" dirty="0" smtClean="0"/>
              <a:t> </a:t>
            </a:r>
            <a:endParaRPr lang="en-US" sz="5400" dirty="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r>
              <a:rPr lang="en-US" dirty="0" smtClean="0"/>
              <a:t>United States v Kelly, 55 F.2d 67 (2d Cir. 1932)</a:t>
            </a:r>
          </a:p>
          <a:p>
            <a:pPr lvl="1"/>
            <a:r>
              <a:rPr lang="en-US" dirty="0" smtClean="0"/>
              <a:t>Judge Augustus Hand decided that the taking of fingerprints upon lawful arrest, even in the absence of a statute so authorizing, does not violate the arrestee’s constitutional rights.</a:t>
            </a:r>
            <a:endParaRPr lang="en-US"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226660483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457200"/>
            <a:ext cx="6477000" cy="2308324"/>
          </a:xfrm>
          <a:prstGeom prst="rect">
            <a:avLst/>
          </a:prstGeom>
          <a:noFill/>
          <a:ln w="9525">
            <a:noFill/>
            <a:miter lim="800000"/>
            <a:headEnd/>
            <a:tailEnd/>
          </a:ln>
        </p:spPr>
        <p:txBody>
          <a:bodyPr>
            <a:spAutoFit/>
          </a:bodyPr>
          <a:lstStyle/>
          <a:p>
            <a:pPr>
              <a:lnSpc>
                <a:spcPct val="150000"/>
              </a:lnSpc>
            </a:pPr>
            <a:endParaRPr lang="en-US" sz="3200" b="1" dirty="0"/>
          </a:p>
          <a:p>
            <a:pPr>
              <a:lnSpc>
                <a:spcPct val="150000"/>
              </a:lnSpc>
            </a:pPr>
            <a:r>
              <a:rPr lang="en-US" sz="3200" b="1" dirty="0"/>
              <a:t>What fingerprint of Francis Galton appears in the IAI logo?</a:t>
            </a:r>
          </a:p>
        </p:txBody>
      </p:sp>
      <p:sp>
        <p:nvSpPr>
          <p:cNvPr id="3" name="TextBox 2"/>
          <p:cNvSpPr txBox="1">
            <a:spLocks noChangeArrowheads="1"/>
          </p:cNvSpPr>
          <p:nvPr/>
        </p:nvSpPr>
        <p:spPr bwMode="auto">
          <a:xfrm>
            <a:off x="1676400" y="3048000"/>
            <a:ext cx="4495800" cy="2062103"/>
          </a:xfrm>
          <a:prstGeom prst="rect">
            <a:avLst/>
          </a:prstGeom>
          <a:noFill/>
          <a:ln w="9525">
            <a:noFill/>
            <a:miter lim="800000"/>
            <a:headEnd/>
            <a:tailEnd/>
          </a:ln>
        </p:spPr>
        <p:txBody>
          <a:bodyPr>
            <a:spAutoFit/>
          </a:bodyPr>
          <a:lstStyle/>
          <a:p>
            <a:r>
              <a:rPr lang="en-US" sz="3200" b="1" dirty="0"/>
              <a:t>A)Right little</a:t>
            </a:r>
            <a:endParaRPr lang="en-US" sz="3200" dirty="0"/>
          </a:p>
          <a:p>
            <a:r>
              <a:rPr lang="en-US" sz="3200" b="1" dirty="0" smtClean="0"/>
              <a:t>B)Right </a:t>
            </a:r>
            <a:r>
              <a:rPr lang="en-US" sz="3200" b="1" dirty="0"/>
              <a:t>middle </a:t>
            </a:r>
            <a:endParaRPr lang="en-US" sz="3200" dirty="0"/>
          </a:p>
          <a:p>
            <a:r>
              <a:rPr lang="en-US" sz="3200" b="1" dirty="0" smtClean="0"/>
              <a:t>C)Right </a:t>
            </a:r>
            <a:r>
              <a:rPr lang="en-US" sz="3200" b="1" dirty="0"/>
              <a:t>thumb</a:t>
            </a:r>
            <a:endParaRPr lang="en-US" sz="3200" dirty="0"/>
          </a:p>
          <a:p>
            <a:r>
              <a:rPr lang="en-US" sz="3200" b="1" dirty="0" smtClean="0"/>
              <a:t>D)Right </a:t>
            </a:r>
            <a:r>
              <a:rPr lang="en-US" sz="3200" b="1" dirty="0"/>
              <a:t>index </a:t>
            </a:r>
            <a:endParaRPr lang="en-US" sz="3200" dirty="0"/>
          </a:p>
        </p:txBody>
      </p:sp>
      <p:sp>
        <p:nvSpPr>
          <p:cNvPr id="4" name="TextBox 3"/>
          <p:cNvSpPr txBox="1">
            <a:spLocks noChangeArrowheads="1"/>
          </p:cNvSpPr>
          <p:nvPr/>
        </p:nvSpPr>
        <p:spPr bwMode="auto">
          <a:xfrm>
            <a:off x="457200" y="5410200"/>
            <a:ext cx="7772400" cy="1016000"/>
          </a:xfrm>
          <a:prstGeom prst="rect">
            <a:avLst/>
          </a:prstGeom>
          <a:noFill/>
          <a:ln w="9525">
            <a:noFill/>
            <a:miter lim="800000"/>
            <a:headEnd/>
            <a:tailEnd/>
          </a:ln>
        </p:spPr>
        <p:txBody>
          <a:bodyPr>
            <a:spAutoFit/>
          </a:bodyPr>
          <a:lstStyle/>
          <a:p>
            <a:pPr algn="ctr"/>
            <a:r>
              <a:rPr lang="en-US" sz="6000" b="1"/>
              <a:t>D) Right index</a:t>
            </a:r>
            <a:endParaRPr lang="en-US" sz="600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557212"/>
            <a:ext cx="7391400" cy="1815882"/>
          </a:xfrm>
          <a:prstGeom prst="rect">
            <a:avLst/>
          </a:prstGeom>
          <a:noFill/>
          <a:ln w="9525">
            <a:noFill/>
            <a:miter lim="800000"/>
            <a:headEnd/>
            <a:tailEnd/>
          </a:ln>
        </p:spPr>
        <p:txBody>
          <a:bodyPr wrap="square">
            <a:spAutoFit/>
          </a:bodyPr>
          <a:lstStyle/>
          <a:p>
            <a:endParaRPr lang="en-US" sz="2800" b="1" dirty="0"/>
          </a:p>
          <a:p>
            <a:pPr>
              <a:lnSpc>
                <a:spcPct val="150000"/>
              </a:lnSpc>
            </a:pPr>
            <a:r>
              <a:rPr lang="en-US" sz="2800" b="1" dirty="0"/>
              <a:t>Who is </a:t>
            </a:r>
            <a:r>
              <a:rPr lang="en-US" sz="2800" b="1" dirty="0" smtClean="0"/>
              <a:t>considered </a:t>
            </a:r>
            <a:r>
              <a:rPr lang="en-US" sz="2800" b="1" dirty="0"/>
              <a:t>the father of fingerprint science in Germany?</a:t>
            </a:r>
          </a:p>
        </p:txBody>
      </p:sp>
      <p:sp>
        <p:nvSpPr>
          <p:cNvPr id="3" name="TextBox 2"/>
          <p:cNvSpPr txBox="1">
            <a:spLocks noChangeArrowheads="1"/>
          </p:cNvSpPr>
          <p:nvPr/>
        </p:nvSpPr>
        <p:spPr bwMode="auto">
          <a:xfrm>
            <a:off x="1295400" y="2667000"/>
            <a:ext cx="4191000" cy="2062103"/>
          </a:xfrm>
          <a:prstGeom prst="rect">
            <a:avLst/>
          </a:prstGeom>
          <a:noFill/>
          <a:ln w="9525">
            <a:noFill/>
            <a:miter lim="800000"/>
            <a:headEnd/>
            <a:tailEnd/>
          </a:ln>
        </p:spPr>
        <p:txBody>
          <a:bodyPr>
            <a:spAutoFit/>
          </a:bodyPr>
          <a:lstStyle/>
          <a:p>
            <a:r>
              <a:rPr lang="en-US" sz="3200" b="1" dirty="0"/>
              <a:t>A) Edward Foster</a:t>
            </a:r>
            <a:endParaRPr lang="en-US" sz="3200" dirty="0"/>
          </a:p>
          <a:p>
            <a:r>
              <a:rPr lang="en-US" sz="3200" b="1" dirty="0" smtClean="0"/>
              <a:t>B</a:t>
            </a:r>
            <a:r>
              <a:rPr lang="en-US" sz="3200" b="1" dirty="0"/>
              <a:t>) Wilhelm </a:t>
            </a:r>
            <a:r>
              <a:rPr lang="en-US" sz="3200" b="1" dirty="0" err="1"/>
              <a:t>Eber</a:t>
            </a:r>
            <a:endParaRPr lang="en-US" sz="3200" dirty="0"/>
          </a:p>
          <a:p>
            <a:r>
              <a:rPr lang="en-US" sz="3200" b="1" dirty="0" smtClean="0"/>
              <a:t>C</a:t>
            </a:r>
            <a:r>
              <a:rPr lang="en-US" sz="3200" b="1" dirty="0"/>
              <a:t>) Edmund </a:t>
            </a:r>
            <a:r>
              <a:rPr lang="en-US" sz="3200" b="1" dirty="0" err="1"/>
              <a:t>Locard</a:t>
            </a:r>
            <a:endParaRPr lang="en-US" sz="3200" dirty="0"/>
          </a:p>
          <a:p>
            <a:r>
              <a:rPr lang="en-US" sz="3200" b="1" dirty="0" smtClean="0"/>
              <a:t>D</a:t>
            </a:r>
            <a:r>
              <a:rPr lang="en-US" sz="3200" b="1" dirty="0"/>
              <a:t>) Harold Cummins</a:t>
            </a:r>
            <a:endParaRPr lang="en-US" sz="3200" dirty="0"/>
          </a:p>
        </p:txBody>
      </p:sp>
      <p:sp>
        <p:nvSpPr>
          <p:cNvPr id="4" name="TextBox 3"/>
          <p:cNvSpPr txBox="1">
            <a:spLocks noChangeArrowheads="1"/>
          </p:cNvSpPr>
          <p:nvPr/>
        </p:nvSpPr>
        <p:spPr bwMode="auto">
          <a:xfrm>
            <a:off x="762000" y="5257800"/>
            <a:ext cx="7772400" cy="1016000"/>
          </a:xfrm>
          <a:prstGeom prst="rect">
            <a:avLst/>
          </a:prstGeom>
          <a:noFill/>
          <a:ln w="9525">
            <a:noFill/>
            <a:miter lim="800000"/>
            <a:headEnd/>
            <a:tailEnd/>
          </a:ln>
        </p:spPr>
        <p:txBody>
          <a:bodyPr>
            <a:spAutoFit/>
          </a:bodyPr>
          <a:lstStyle/>
          <a:p>
            <a:pPr algn="ctr"/>
            <a:r>
              <a:rPr lang="en-US" sz="6000" b="1"/>
              <a:t>B) Wilhelm Eber</a:t>
            </a:r>
            <a:endParaRPr lang="en-US" sz="600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05000"/>
            <a:ext cx="8458200" cy="3662541"/>
          </a:xfrm>
          <a:prstGeom prst="rect">
            <a:avLst/>
          </a:prstGeom>
        </p:spPr>
        <p:txBody>
          <a:bodyPr wrap="square">
            <a:spAutoFit/>
          </a:bodyPr>
          <a:lstStyle/>
          <a:p>
            <a:pPr lvl="0"/>
            <a:r>
              <a:rPr lang="en-US" sz="3200" dirty="0"/>
              <a:t>The classification system </a:t>
            </a:r>
            <a:r>
              <a:rPr lang="en-US" sz="3200" dirty="0" err="1"/>
              <a:t>icnofalangometrica</a:t>
            </a:r>
            <a:r>
              <a:rPr lang="en-US" sz="3200" dirty="0"/>
              <a:t> of Juan </a:t>
            </a:r>
            <a:r>
              <a:rPr lang="en-US" sz="3200" dirty="0" err="1"/>
              <a:t>Vucetich</a:t>
            </a:r>
            <a:r>
              <a:rPr lang="en-US" sz="3200" dirty="0"/>
              <a:t> means  </a:t>
            </a:r>
            <a:endParaRPr lang="en-US" sz="3200" dirty="0" smtClean="0"/>
          </a:p>
          <a:p>
            <a:pPr lvl="0"/>
            <a:endParaRPr lang="en-US" sz="4000" dirty="0"/>
          </a:p>
          <a:p>
            <a:pPr marL="971550" lvl="1" indent="-514350">
              <a:buFont typeface="+mj-lt"/>
              <a:buAutoNum type="alphaLcPeriod"/>
            </a:pPr>
            <a:r>
              <a:rPr lang="en-US" sz="3200" dirty="0"/>
              <a:t>finger description		</a:t>
            </a:r>
            <a:endParaRPr lang="en-US" sz="3200" dirty="0" smtClean="0"/>
          </a:p>
          <a:p>
            <a:pPr marL="971550" lvl="1" indent="-514350">
              <a:buFont typeface="+mj-lt"/>
              <a:buAutoNum type="alphaLcPeriod"/>
            </a:pPr>
            <a:r>
              <a:rPr lang="en-US" sz="3200" dirty="0" smtClean="0"/>
              <a:t>finger </a:t>
            </a:r>
            <a:r>
              <a:rPr lang="en-US" sz="3200" dirty="0"/>
              <a:t>track measurement	</a:t>
            </a:r>
            <a:endParaRPr lang="en-US" sz="4000" dirty="0"/>
          </a:p>
          <a:p>
            <a:pPr marL="971550" lvl="1" indent="-514350">
              <a:buFont typeface="+mj-lt"/>
              <a:buAutoNum type="alphaLcPeriod"/>
            </a:pPr>
            <a:r>
              <a:rPr lang="en-US" sz="3200" dirty="0"/>
              <a:t>finger sorting		</a:t>
            </a:r>
            <a:endParaRPr lang="en-US" sz="3200" dirty="0" smtClean="0"/>
          </a:p>
          <a:p>
            <a:pPr marL="971550" lvl="1" indent="-514350">
              <a:buFont typeface="+mj-lt"/>
              <a:buAutoNum type="alphaLcPeriod"/>
            </a:pPr>
            <a:r>
              <a:rPr lang="en-US" sz="3200" dirty="0" smtClean="0"/>
              <a:t>finger </a:t>
            </a:r>
            <a:r>
              <a:rPr lang="en-US" sz="3200" dirty="0"/>
              <a:t>analysis</a:t>
            </a:r>
            <a:endParaRPr lang="en-US" sz="40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368524904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381000"/>
            <a:ext cx="8001000" cy="2862322"/>
          </a:xfrm>
          <a:prstGeom prst="rect">
            <a:avLst/>
          </a:prstGeom>
          <a:noFill/>
          <a:ln w="9525">
            <a:noFill/>
            <a:miter lim="800000"/>
            <a:headEnd/>
            <a:tailEnd/>
          </a:ln>
        </p:spPr>
        <p:txBody>
          <a:bodyPr wrap="square">
            <a:spAutoFit/>
          </a:bodyPr>
          <a:lstStyle/>
          <a:p>
            <a:pPr>
              <a:lnSpc>
                <a:spcPct val="150000"/>
              </a:lnSpc>
            </a:pPr>
            <a:endParaRPr lang="en-US" sz="2400" b="1" dirty="0"/>
          </a:p>
          <a:p>
            <a:pPr>
              <a:lnSpc>
                <a:spcPct val="150000"/>
              </a:lnSpc>
            </a:pPr>
            <a:r>
              <a:rPr lang="en-US" sz="2400" b="1" dirty="0"/>
              <a:t>A professor of anatomy at the University of Bologna, noted in his treatise; ridges, spirals and loops in fingerprints. He made no mention of their value as a tool for individual identification.</a:t>
            </a:r>
          </a:p>
        </p:txBody>
      </p:sp>
      <p:sp>
        <p:nvSpPr>
          <p:cNvPr id="3" name="TextBox 2"/>
          <p:cNvSpPr txBox="1">
            <a:spLocks noChangeArrowheads="1"/>
          </p:cNvSpPr>
          <p:nvPr/>
        </p:nvSpPr>
        <p:spPr bwMode="auto">
          <a:xfrm>
            <a:off x="1295400" y="3425952"/>
            <a:ext cx="4800600" cy="1815882"/>
          </a:xfrm>
          <a:prstGeom prst="rect">
            <a:avLst/>
          </a:prstGeom>
          <a:noFill/>
          <a:ln w="9525">
            <a:noFill/>
            <a:miter lim="800000"/>
            <a:headEnd/>
            <a:tailEnd/>
          </a:ln>
        </p:spPr>
        <p:txBody>
          <a:bodyPr>
            <a:spAutoFit/>
          </a:bodyPr>
          <a:lstStyle/>
          <a:p>
            <a:r>
              <a:rPr lang="en-US" sz="2800" b="1" dirty="0"/>
              <a:t>A)</a:t>
            </a:r>
            <a:r>
              <a:rPr lang="en-US" sz="2800" dirty="0"/>
              <a:t>HERSCHEL</a:t>
            </a:r>
          </a:p>
          <a:p>
            <a:r>
              <a:rPr lang="en-US" sz="2800" b="1" dirty="0" smtClean="0"/>
              <a:t>B)</a:t>
            </a:r>
            <a:r>
              <a:rPr lang="en-US" sz="2800" dirty="0" smtClean="0"/>
              <a:t>PURKINJE</a:t>
            </a:r>
            <a:endParaRPr lang="en-US" sz="2800" dirty="0"/>
          </a:p>
          <a:p>
            <a:r>
              <a:rPr lang="en-US" sz="2800" b="1" dirty="0" smtClean="0"/>
              <a:t>C)</a:t>
            </a:r>
            <a:r>
              <a:rPr lang="en-US" sz="2800" dirty="0" smtClean="0"/>
              <a:t>MALPIGHI</a:t>
            </a:r>
            <a:endParaRPr lang="en-US" sz="2800" dirty="0"/>
          </a:p>
          <a:p>
            <a:r>
              <a:rPr lang="en-US" sz="2800" b="1" dirty="0" smtClean="0"/>
              <a:t>D)</a:t>
            </a:r>
            <a:r>
              <a:rPr lang="en-US" sz="2800" dirty="0" smtClean="0"/>
              <a:t>FAULDS</a:t>
            </a:r>
            <a:endParaRPr lang="en-US" sz="2800" dirty="0"/>
          </a:p>
        </p:txBody>
      </p:sp>
      <p:sp>
        <p:nvSpPr>
          <p:cNvPr id="4" name="TextBox 3"/>
          <p:cNvSpPr txBox="1">
            <a:spLocks noChangeArrowheads="1"/>
          </p:cNvSpPr>
          <p:nvPr/>
        </p:nvSpPr>
        <p:spPr bwMode="auto">
          <a:xfrm>
            <a:off x="838200" y="5562600"/>
            <a:ext cx="7772400" cy="831850"/>
          </a:xfrm>
          <a:prstGeom prst="rect">
            <a:avLst/>
          </a:prstGeom>
          <a:noFill/>
          <a:ln w="9525">
            <a:noFill/>
            <a:miter lim="800000"/>
            <a:headEnd/>
            <a:tailEnd/>
          </a:ln>
        </p:spPr>
        <p:txBody>
          <a:bodyPr>
            <a:spAutoFit/>
          </a:bodyPr>
          <a:lstStyle/>
          <a:p>
            <a:pPr algn="ctr"/>
            <a:r>
              <a:rPr lang="en-US" sz="4800" b="1"/>
              <a:t>C) </a:t>
            </a:r>
            <a:r>
              <a:rPr lang="en-US" sz="4800"/>
              <a:t>MALPIGHI</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381000"/>
            <a:ext cx="8001000" cy="2677656"/>
          </a:xfrm>
          <a:prstGeom prst="rect">
            <a:avLst/>
          </a:prstGeom>
          <a:noFill/>
          <a:ln w="9525">
            <a:noFill/>
            <a:miter lim="800000"/>
            <a:headEnd/>
            <a:tailEnd/>
          </a:ln>
        </p:spPr>
        <p:txBody>
          <a:bodyPr wrap="square">
            <a:spAutoFit/>
          </a:bodyPr>
          <a:lstStyle/>
          <a:p>
            <a:pPr>
              <a:lnSpc>
                <a:spcPct val="150000"/>
              </a:lnSpc>
            </a:pPr>
            <a:endParaRPr lang="en-US" sz="2800" b="1" dirty="0"/>
          </a:p>
          <a:p>
            <a:pPr>
              <a:lnSpc>
                <a:spcPct val="150000"/>
              </a:lnSpc>
            </a:pPr>
            <a:r>
              <a:rPr lang="en-US" sz="2800" b="1" dirty="0"/>
              <a:t>He published an atlas of anatomical illustrations. He was the first to enunciate the “skin ridges never duplicate in two persons”</a:t>
            </a:r>
          </a:p>
        </p:txBody>
      </p:sp>
      <p:sp>
        <p:nvSpPr>
          <p:cNvPr id="3" name="TextBox 2"/>
          <p:cNvSpPr txBox="1">
            <a:spLocks noChangeArrowheads="1"/>
          </p:cNvSpPr>
          <p:nvPr/>
        </p:nvSpPr>
        <p:spPr bwMode="auto">
          <a:xfrm>
            <a:off x="1219200" y="3352800"/>
            <a:ext cx="5257800" cy="1815882"/>
          </a:xfrm>
          <a:prstGeom prst="rect">
            <a:avLst/>
          </a:prstGeom>
          <a:noFill/>
          <a:ln w="9525">
            <a:noFill/>
            <a:miter lim="800000"/>
            <a:headEnd/>
            <a:tailEnd/>
          </a:ln>
        </p:spPr>
        <p:txBody>
          <a:bodyPr>
            <a:spAutoFit/>
          </a:bodyPr>
          <a:lstStyle/>
          <a:p>
            <a:r>
              <a:rPr lang="en-US" sz="2800" b="1" dirty="0"/>
              <a:t>A)J.C. Mayer</a:t>
            </a:r>
            <a:endParaRPr lang="en-US" sz="2800" dirty="0"/>
          </a:p>
          <a:p>
            <a:r>
              <a:rPr lang="en-US" sz="2800" b="1" dirty="0" smtClean="0"/>
              <a:t>B)William </a:t>
            </a:r>
            <a:r>
              <a:rPr lang="en-US" sz="2800" b="1" dirty="0"/>
              <a:t>Herschel</a:t>
            </a:r>
            <a:endParaRPr lang="en-US" sz="2800" dirty="0"/>
          </a:p>
          <a:p>
            <a:r>
              <a:rPr lang="en-US" sz="2800" b="1" dirty="0" smtClean="0"/>
              <a:t>C)Francis </a:t>
            </a:r>
            <a:r>
              <a:rPr lang="en-US" sz="2800" b="1" dirty="0"/>
              <a:t>Galton</a:t>
            </a:r>
            <a:endParaRPr lang="en-US" sz="2800" dirty="0"/>
          </a:p>
          <a:p>
            <a:r>
              <a:rPr lang="en-US" sz="2800" b="1" dirty="0" smtClean="0"/>
              <a:t>D)Edmond </a:t>
            </a:r>
            <a:r>
              <a:rPr lang="en-US" sz="2800" b="1" dirty="0" err="1"/>
              <a:t>Locard</a:t>
            </a:r>
            <a:endParaRPr lang="en-US" sz="2800" dirty="0"/>
          </a:p>
        </p:txBody>
      </p:sp>
      <p:sp>
        <p:nvSpPr>
          <p:cNvPr id="4" name="TextBox 3"/>
          <p:cNvSpPr txBox="1">
            <a:spLocks noChangeArrowheads="1"/>
          </p:cNvSpPr>
          <p:nvPr/>
        </p:nvSpPr>
        <p:spPr bwMode="auto">
          <a:xfrm>
            <a:off x="381000" y="5486400"/>
            <a:ext cx="7772400" cy="831850"/>
          </a:xfrm>
          <a:prstGeom prst="rect">
            <a:avLst/>
          </a:prstGeom>
          <a:noFill/>
          <a:ln w="9525">
            <a:noFill/>
            <a:miter lim="800000"/>
            <a:headEnd/>
            <a:tailEnd/>
          </a:ln>
        </p:spPr>
        <p:txBody>
          <a:bodyPr>
            <a:spAutoFit/>
          </a:bodyPr>
          <a:lstStyle/>
          <a:p>
            <a:pPr algn="ctr"/>
            <a:r>
              <a:rPr lang="en-US" sz="4800" b="1" dirty="0"/>
              <a:t>A) J.C.A Mayer</a:t>
            </a:r>
            <a:endParaRPr lang="en-US" sz="4800" dirty="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7772400" cy="4770537"/>
          </a:xfrm>
          <a:prstGeom prst="rect">
            <a:avLst/>
          </a:prstGeom>
        </p:spPr>
        <p:txBody>
          <a:bodyPr wrap="square">
            <a:spAutoFit/>
          </a:bodyPr>
          <a:lstStyle/>
          <a:p>
            <a:pPr lvl="0"/>
            <a:r>
              <a:rPr lang="en-US" sz="3200" dirty="0" smtClean="0"/>
              <a:t>According to </a:t>
            </a:r>
            <a:r>
              <a:rPr lang="en-US" sz="3200" dirty="0" err="1" smtClean="0"/>
              <a:t>Locard</a:t>
            </a:r>
            <a:r>
              <a:rPr lang="en-US" sz="3200" dirty="0" smtClean="0"/>
              <a:t>, how many pores must be in agreement to be sufficient to form an opinion on positive identification with </a:t>
            </a:r>
            <a:r>
              <a:rPr lang="en-US" sz="3200" dirty="0" err="1" smtClean="0"/>
              <a:t>poroscopy</a:t>
            </a:r>
            <a:r>
              <a:rPr lang="en-US" sz="3200" dirty="0" smtClean="0"/>
              <a:t>? </a:t>
            </a:r>
            <a:endParaRPr lang="en-US" sz="4000" dirty="0"/>
          </a:p>
          <a:p>
            <a:pPr lvl="1"/>
            <a:endParaRPr lang="en-US" sz="3200" dirty="0" smtClean="0"/>
          </a:p>
          <a:p>
            <a:pPr marL="1200150" lvl="1" indent="-742950">
              <a:buFont typeface="+mj-lt"/>
              <a:buAutoNum type="alphaLcPeriod"/>
            </a:pPr>
            <a:r>
              <a:rPr lang="en-US" sz="3600" dirty="0" smtClean="0"/>
              <a:t>10-20</a:t>
            </a:r>
            <a:r>
              <a:rPr lang="en-US" sz="3600" dirty="0"/>
              <a:t>	</a:t>
            </a:r>
            <a:endParaRPr lang="en-US" sz="3600" dirty="0" smtClean="0"/>
          </a:p>
          <a:p>
            <a:pPr marL="1200150" lvl="1" indent="-742950">
              <a:buFont typeface="+mj-lt"/>
              <a:buAutoNum type="alphaLcPeriod"/>
            </a:pPr>
            <a:r>
              <a:rPr lang="en-US" sz="3600" dirty="0" smtClean="0"/>
              <a:t>20-40</a:t>
            </a:r>
          </a:p>
          <a:p>
            <a:pPr marL="1200150" lvl="1" indent="-742950">
              <a:buFont typeface="+mj-lt"/>
              <a:buAutoNum type="alphaLcPeriod"/>
            </a:pPr>
            <a:r>
              <a:rPr lang="en-US" sz="3600" dirty="0" smtClean="0"/>
              <a:t>40-60</a:t>
            </a:r>
          </a:p>
          <a:p>
            <a:pPr marL="1200150" lvl="1" indent="-742950">
              <a:buFont typeface="+mj-lt"/>
              <a:buAutoNum type="alphaLcPeriod"/>
            </a:pPr>
            <a:r>
              <a:rPr lang="en-US" sz="3600" dirty="0" smtClean="0"/>
              <a:t>60-80</a:t>
            </a:r>
            <a:endParaRPr lang="en-US" sz="36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397916583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381000"/>
            <a:ext cx="8305800" cy="2677656"/>
          </a:xfrm>
          <a:prstGeom prst="rect">
            <a:avLst/>
          </a:prstGeom>
          <a:noFill/>
          <a:ln w="9525">
            <a:noFill/>
            <a:miter lim="800000"/>
            <a:headEnd/>
            <a:tailEnd/>
          </a:ln>
        </p:spPr>
        <p:txBody>
          <a:bodyPr wrap="square">
            <a:spAutoFit/>
          </a:bodyPr>
          <a:lstStyle/>
          <a:p>
            <a:endParaRPr lang="en-US" sz="2400" b="1" dirty="0"/>
          </a:p>
          <a:p>
            <a:pPr>
              <a:lnSpc>
                <a:spcPct val="150000"/>
              </a:lnSpc>
            </a:pPr>
            <a:r>
              <a:rPr lang="en-US" sz="2400" b="1" dirty="0"/>
              <a:t>An American who used his own fingerprint on commissary orders in New Mexico in order to prevent forgery, and was the first authenticated record of official use of fingerprints in the United States.</a:t>
            </a:r>
          </a:p>
        </p:txBody>
      </p:sp>
      <p:sp>
        <p:nvSpPr>
          <p:cNvPr id="3" name="TextBox 2"/>
          <p:cNvSpPr txBox="1">
            <a:spLocks noChangeArrowheads="1"/>
          </p:cNvSpPr>
          <p:nvPr/>
        </p:nvSpPr>
        <p:spPr bwMode="auto">
          <a:xfrm>
            <a:off x="1429512" y="3352800"/>
            <a:ext cx="4876800" cy="1815882"/>
          </a:xfrm>
          <a:prstGeom prst="rect">
            <a:avLst/>
          </a:prstGeom>
          <a:noFill/>
          <a:ln w="9525">
            <a:noFill/>
            <a:miter lim="800000"/>
            <a:headEnd/>
            <a:tailEnd/>
          </a:ln>
        </p:spPr>
        <p:txBody>
          <a:bodyPr>
            <a:spAutoFit/>
          </a:bodyPr>
          <a:lstStyle/>
          <a:p>
            <a:r>
              <a:rPr lang="en-US" sz="2800" b="1" dirty="0"/>
              <a:t>A)Mr. Gilbert Thompson</a:t>
            </a:r>
          </a:p>
          <a:p>
            <a:r>
              <a:rPr lang="en-US" sz="2800" b="1" dirty="0" smtClean="0"/>
              <a:t>B)Samuel </a:t>
            </a:r>
            <a:r>
              <a:rPr lang="en-US" sz="2800" b="1" dirty="0"/>
              <a:t>Clemens</a:t>
            </a:r>
          </a:p>
          <a:p>
            <a:r>
              <a:rPr lang="en-US" sz="2800" b="1" dirty="0" smtClean="0"/>
              <a:t>C)Alphonse </a:t>
            </a:r>
            <a:r>
              <a:rPr lang="en-US" sz="2800" b="1" dirty="0"/>
              <a:t>Bertillon</a:t>
            </a:r>
          </a:p>
          <a:p>
            <a:r>
              <a:rPr lang="en-US" sz="2800" b="1" dirty="0" smtClean="0"/>
              <a:t>D)David Hepburn</a:t>
            </a:r>
            <a:endParaRPr lang="en-US" sz="2800" b="1" dirty="0"/>
          </a:p>
        </p:txBody>
      </p:sp>
      <p:sp>
        <p:nvSpPr>
          <p:cNvPr id="4" name="TextBox 3"/>
          <p:cNvSpPr txBox="1">
            <a:spLocks noChangeArrowheads="1"/>
          </p:cNvSpPr>
          <p:nvPr/>
        </p:nvSpPr>
        <p:spPr bwMode="auto">
          <a:xfrm>
            <a:off x="762000" y="5486400"/>
            <a:ext cx="7772400" cy="831850"/>
          </a:xfrm>
          <a:prstGeom prst="rect">
            <a:avLst/>
          </a:prstGeom>
          <a:noFill/>
          <a:ln w="9525">
            <a:noFill/>
            <a:miter lim="800000"/>
            <a:headEnd/>
            <a:tailEnd/>
          </a:ln>
        </p:spPr>
        <p:txBody>
          <a:bodyPr>
            <a:spAutoFit/>
          </a:bodyPr>
          <a:lstStyle/>
          <a:p>
            <a:pPr algn="ctr"/>
            <a:r>
              <a:rPr lang="en-US" sz="4800" b="1"/>
              <a:t>A) </a:t>
            </a:r>
            <a:r>
              <a:rPr lang="en-US" sz="4800"/>
              <a:t>Mr. Gilbert Thompson</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42900" y="178901"/>
            <a:ext cx="8458200" cy="2677656"/>
          </a:xfrm>
          <a:prstGeom prst="rect">
            <a:avLst/>
          </a:prstGeom>
          <a:noFill/>
          <a:ln w="9525">
            <a:noFill/>
            <a:miter lim="800000"/>
            <a:headEnd/>
            <a:tailEnd/>
          </a:ln>
        </p:spPr>
        <p:txBody>
          <a:bodyPr wrap="square">
            <a:spAutoFit/>
          </a:bodyPr>
          <a:lstStyle/>
          <a:p>
            <a:pPr>
              <a:lnSpc>
                <a:spcPct val="150000"/>
              </a:lnSpc>
            </a:pPr>
            <a:endParaRPr lang="en-US" sz="2800" b="1" dirty="0"/>
          </a:p>
          <a:p>
            <a:pPr>
              <a:lnSpc>
                <a:spcPct val="150000"/>
              </a:lnSpc>
            </a:pPr>
            <a:r>
              <a:rPr lang="en-US" sz="2800" b="1" dirty="0"/>
              <a:t>Known as the Father of </a:t>
            </a:r>
            <a:r>
              <a:rPr lang="en-US" sz="2800" b="1" dirty="0" smtClean="0"/>
              <a:t>Fingerprints, Herschel's </a:t>
            </a:r>
            <a:r>
              <a:rPr lang="en-US" sz="2800" b="1" dirty="0"/>
              <a:t>successor in </a:t>
            </a:r>
            <a:r>
              <a:rPr lang="en-US" sz="2800" b="1" dirty="0" smtClean="0"/>
              <a:t>India, </a:t>
            </a:r>
            <a:r>
              <a:rPr lang="en-US" sz="2800" b="1" dirty="0"/>
              <a:t>who developed a fingerprint </a:t>
            </a:r>
            <a:r>
              <a:rPr lang="en-US" sz="2800" b="1" dirty="0" smtClean="0"/>
              <a:t>classification adopted </a:t>
            </a:r>
            <a:r>
              <a:rPr lang="en-US" sz="2800" b="1" dirty="0"/>
              <a:t>in Scotland Yard, London.</a:t>
            </a:r>
          </a:p>
        </p:txBody>
      </p:sp>
      <p:sp>
        <p:nvSpPr>
          <p:cNvPr id="3" name="TextBox 2"/>
          <p:cNvSpPr txBox="1">
            <a:spLocks noChangeArrowheads="1"/>
          </p:cNvSpPr>
          <p:nvPr/>
        </p:nvSpPr>
        <p:spPr bwMode="auto">
          <a:xfrm>
            <a:off x="1524000" y="2971800"/>
            <a:ext cx="5638800" cy="2062103"/>
          </a:xfrm>
          <a:prstGeom prst="rect">
            <a:avLst/>
          </a:prstGeom>
          <a:noFill/>
          <a:ln w="9525">
            <a:noFill/>
            <a:miter lim="800000"/>
            <a:headEnd/>
            <a:tailEnd/>
          </a:ln>
        </p:spPr>
        <p:txBody>
          <a:bodyPr wrap="square">
            <a:spAutoFit/>
          </a:bodyPr>
          <a:lstStyle/>
          <a:p>
            <a:r>
              <a:rPr lang="en-US" sz="3200" b="1" dirty="0"/>
              <a:t>A)</a:t>
            </a:r>
            <a:r>
              <a:rPr lang="en-US" sz="3200" dirty="0"/>
              <a:t>Alphonse Bertillon</a:t>
            </a:r>
          </a:p>
          <a:p>
            <a:r>
              <a:rPr lang="en-US" sz="3200" b="1" dirty="0" smtClean="0"/>
              <a:t>B)</a:t>
            </a:r>
            <a:r>
              <a:rPr lang="en-US" sz="3200" dirty="0" smtClean="0"/>
              <a:t>Sir </a:t>
            </a:r>
            <a:r>
              <a:rPr lang="en-US" sz="3200" dirty="0"/>
              <a:t>Edward Richard Henry</a:t>
            </a:r>
          </a:p>
          <a:p>
            <a:r>
              <a:rPr lang="en-US" sz="3200" b="1" dirty="0" smtClean="0"/>
              <a:t>C)</a:t>
            </a:r>
            <a:r>
              <a:rPr lang="en-US" sz="3200" dirty="0" smtClean="0"/>
              <a:t>Juan </a:t>
            </a:r>
            <a:r>
              <a:rPr lang="en-US" sz="3200" dirty="0" err="1"/>
              <a:t>Vucetich</a:t>
            </a:r>
            <a:endParaRPr lang="en-US" sz="3200" dirty="0"/>
          </a:p>
          <a:p>
            <a:r>
              <a:rPr lang="en-US" sz="3200" b="1" dirty="0" smtClean="0"/>
              <a:t>D)</a:t>
            </a:r>
            <a:r>
              <a:rPr lang="en-US" sz="3200" dirty="0" smtClean="0"/>
              <a:t>Dr</a:t>
            </a:r>
            <a:r>
              <a:rPr lang="en-US" sz="3200" dirty="0"/>
              <a:t>. Henry P. de Forest</a:t>
            </a:r>
          </a:p>
        </p:txBody>
      </p:sp>
      <p:sp>
        <p:nvSpPr>
          <p:cNvPr id="4" name="TextBox 3"/>
          <p:cNvSpPr txBox="1">
            <a:spLocks noChangeArrowheads="1"/>
          </p:cNvSpPr>
          <p:nvPr/>
        </p:nvSpPr>
        <p:spPr bwMode="auto">
          <a:xfrm>
            <a:off x="685800" y="5715000"/>
            <a:ext cx="7772400" cy="769938"/>
          </a:xfrm>
          <a:prstGeom prst="rect">
            <a:avLst/>
          </a:prstGeom>
          <a:noFill/>
          <a:ln w="9525">
            <a:noFill/>
            <a:miter lim="800000"/>
            <a:headEnd/>
            <a:tailEnd/>
          </a:ln>
        </p:spPr>
        <p:txBody>
          <a:bodyPr>
            <a:spAutoFit/>
          </a:bodyPr>
          <a:lstStyle/>
          <a:p>
            <a:r>
              <a:rPr lang="en-US" sz="4400" b="1" dirty="0"/>
              <a:t>B) </a:t>
            </a:r>
            <a:r>
              <a:rPr lang="en-US" sz="4400" dirty="0"/>
              <a:t>Sir Edward Richard Henry</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408432"/>
            <a:ext cx="8382000" cy="2308324"/>
          </a:xfrm>
          <a:prstGeom prst="rect">
            <a:avLst/>
          </a:prstGeom>
          <a:noFill/>
          <a:ln w="9525">
            <a:noFill/>
            <a:miter lim="800000"/>
            <a:headEnd/>
            <a:tailEnd/>
          </a:ln>
        </p:spPr>
        <p:txBody>
          <a:bodyPr wrap="square">
            <a:spAutoFit/>
          </a:bodyPr>
          <a:lstStyle/>
          <a:p>
            <a:pPr>
              <a:lnSpc>
                <a:spcPct val="150000"/>
              </a:lnSpc>
            </a:pPr>
            <a:endParaRPr lang="en-US" sz="2400" b="1" dirty="0"/>
          </a:p>
          <a:p>
            <a:pPr>
              <a:lnSpc>
                <a:spcPct val="150000"/>
              </a:lnSpc>
            </a:pPr>
            <a:r>
              <a:rPr lang="en-US" sz="2400" b="1" dirty="0" smtClean="0"/>
              <a:t>Who was the first to author a book on Fingerprints; a British Scientist  and cousin </a:t>
            </a:r>
            <a:r>
              <a:rPr lang="en-US" sz="2400" b="1" dirty="0"/>
              <a:t>of </a:t>
            </a:r>
            <a:r>
              <a:rPr lang="en-US" sz="2400" b="1" dirty="0" smtClean="0"/>
              <a:t>the famous Charles Darwin? </a:t>
            </a:r>
            <a:endParaRPr lang="en-US" sz="2400" b="1" dirty="0"/>
          </a:p>
        </p:txBody>
      </p:sp>
      <p:sp>
        <p:nvSpPr>
          <p:cNvPr id="3" name="TextBox 2"/>
          <p:cNvSpPr txBox="1">
            <a:spLocks noChangeArrowheads="1"/>
          </p:cNvSpPr>
          <p:nvPr/>
        </p:nvSpPr>
        <p:spPr bwMode="auto">
          <a:xfrm>
            <a:off x="1447800" y="2971800"/>
            <a:ext cx="4648200" cy="1815882"/>
          </a:xfrm>
          <a:prstGeom prst="rect">
            <a:avLst/>
          </a:prstGeom>
          <a:noFill/>
          <a:ln w="9525">
            <a:noFill/>
            <a:miter lim="800000"/>
            <a:headEnd/>
            <a:tailEnd/>
          </a:ln>
        </p:spPr>
        <p:txBody>
          <a:bodyPr>
            <a:spAutoFit/>
          </a:bodyPr>
          <a:lstStyle/>
          <a:p>
            <a:r>
              <a:rPr lang="en-US" sz="2800" b="1" dirty="0"/>
              <a:t>A)</a:t>
            </a:r>
            <a:r>
              <a:rPr lang="en-US" sz="2800" dirty="0"/>
              <a:t>Alphonse Bertillon</a:t>
            </a:r>
          </a:p>
          <a:p>
            <a:r>
              <a:rPr lang="en-US" sz="2800" b="1" dirty="0" smtClean="0"/>
              <a:t>B)</a:t>
            </a:r>
            <a:r>
              <a:rPr lang="en-US" sz="2800" dirty="0" smtClean="0"/>
              <a:t>Sir </a:t>
            </a:r>
            <a:r>
              <a:rPr lang="en-US" sz="2800" dirty="0"/>
              <a:t>Francis Galton</a:t>
            </a:r>
          </a:p>
          <a:p>
            <a:r>
              <a:rPr lang="en-US" sz="2800" b="1" dirty="0" smtClean="0"/>
              <a:t>C)</a:t>
            </a:r>
            <a:r>
              <a:rPr lang="en-US" sz="2800" dirty="0" smtClean="0"/>
              <a:t>Samuel </a:t>
            </a:r>
            <a:r>
              <a:rPr lang="en-US" sz="2800" dirty="0"/>
              <a:t>Clemens</a:t>
            </a:r>
          </a:p>
          <a:p>
            <a:r>
              <a:rPr lang="en-US" sz="2800" b="1" dirty="0" smtClean="0"/>
              <a:t>D)</a:t>
            </a:r>
            <a:r>
              <a:rPr lang="en-US" sz="2800" dirty="0" smtClean="0"/>
              <a:t>Robert </a:t>
            </a:r>
            <a:r>
              <a:rPr lang="en-US" sz="2800" dirty="0" err="1"/>
              <a:t>Heindle</a:t>
            </a:r>
            <a:endParaRPr lang="en-US" sz="2800" dirty="0"/>
          </a:p>
        </p:txBody>
      </p:sp>
      <p:sp>
        <p:nvSpPr>
          <p:cNvPr id="4" name="TextBox 3"/>
          <p:cNvSpPr txBox="1">
            <a:spLocks noChangeArrowheads="1"/>
          </p:cNvSpPr>
          <p:nvPr/>
        </p:nvSpPr>
        <p:spPr bwMode="auto">
          <a:xfrm>
            <a:off x="457200" y="5562600"/>
            <a:ext cx="7772400" cy="831850"/>
          </a:xfrm>
          <a:prstGeom prst="rect">
            <a:avLst/>
          </a:prstGeom>
          <a:noFill/>
          <a:ln w="9525">
            <a:noFill/>
            <a:miter lim="800000"/>
            <a:headEnd/>
            <a:tailEnd/>
          </a:ln>
        </p:spPr>
        <p:txBody>
          <a:bodyPr>
            <a:spAutoFit/>
          </a:bodyPr>
          <a:lstStyle/>
          <a:p>
            <a:pPr algn="ctr"/>
            <a:r>
              <a:rPr lang="en-US" sz="4800" b="1" dirty="0"/>
              <a:t>B) </a:t>
            </a:r>
            <a:r>
              <a:rPr lang="en-US" sz="4800" dirty="0"/>
              <a:t>Sir Francis Galton</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86763"/>
            <a:ext cx="7467600" cy="1754326"/>
          </a:xfrm>
          <a:prstGeom prst="rect">
            <a:avLst/>
          </a:prstGeom>
        </p:spPr>
        <p:txBody>
          <a:bodyPr wrap="square">
            <a:spAutoFit/>
          </a:bodyPr>
          <a:lstStyle/>
          <a:p>
            <a:r>
              <a:rPr lang="en-US" sz="3600" dirty="0"/>
              <a:t>Who was the </a:t>
            </a:r>
            <a:r>
              <a:rPr lang="en-US" sz="3600" b="1" dirty="0">
                <a:solidFill>
                  <a:srgbClr val="FF0000"/>
                </a:solidFill>
              </a:rPr>
              <a:t>FIRST PERSON </a:t>
            </a:r>
            <a:r>
              <a:rPr lang="en-US" sz="3600" dirty="0"/>
              <a:t>to start a </a:t>
            </a:r>
            <a:r>
              <a:rPr lang="en-US" sz="3600" i="1" dirty="0">
                <a:solidFill>
                  <a:srgbClr val="FF0000"/>
                </a:solidFill>
              </a:rPr>
              <a:t>permanence</a:t>
            </a:r>
            <a:r>
              <a:rPr lang="en-US" sz="3600" dirty="0"/>
              <a:t> study of friction ridge skin details?</a:t>
            </a:r>
          </a:p>
        </p:txBody>
      </p:sp>
      <p:sp>
        <p:nvSpPr>
          <p:cNvPr id="3" name="TextBox 2"/>
          <p:cNvSpPr txBox="1">
            <a:spLocks noChangeArrowheads="1"/>
          </p:cNvSpPr>
          <p:nvPr/>
        </p:nvSpPr>
        <p:spPr bwMode="auto">
          <a:xfrm>
            <a:off x="1600200" y="3581400"/>
            <a:ext cx="4648200" cy="1815882"/>
          </a:xfrm>
          <a:prstGeom prst="rect">
            <a:avLst/>
          </a:prstGeom>
          <a:noFill/>
          <a:ln w="9525">
            <a:noFill/>
            <a:miter lim="800000"/>
            <a:headEnd/>
            <a:tailEnd/>
          </a:ln>
        </p:spPr>
        <p:txBody>
          <a:bodyPr>
            <a:spAutoFit/>
          </a:bodyPr>
          <a:lstStyle/>
          <a:p>
            <a:r>
              <a:rPr lang="en-US" sz="2800" dirty="0" smtClean="0"/>
              <a:t>A) Juan </a:t>
            </a:r>
            <a:r>
              <a:rPr lang="en-US" sz="2800" dirty="0" err="1" smtClean="0"/>
              <a:t>Vucetich</a:t>
            </a:r>
            <a:endParaRPr lang="en-US" sz="2800" dirty="0"/>
          </a:p>
          <a:p>
            <a:r>
              <a:rPr lang="en-US" sz="2800" dirty="0" smtClean="0"/>
              <a:t>B)Herman </a:t>
            </a:r>
            <a:r>
              <a:rPr lang="en-US" sz="2800" dirty="0" err="1" smtClean="0"/>
              <a:t>Welcker</a:t>
            </a:r>
            <a:endParaRPr lang="en-US" sz="2800" dirty="0"/>
          </a:p>
          <a:p>
            <a:r>
              <a:rPr lang="en-US" sz="2800" dirty="0" smtClean="0"/>
              <a:t>C)Samuel </a:t>
            </a:r>
            <a:r>
              <a:rPr lang="en-US" sz="2800" dirty="0"/>
              <a:t>Clemens</a:t>
            </a:r>
          </a:p>
          <a:p>
            <a:r>
              <a:rPr lang="en-US" sz="2800" dirty="0" smtClean="0"/>
              <a:t>D)Francis Galton </a:t>
            </a:r>
            <a:endParaRPr lang="en-US" sz="2800" dirty="0"/>
          </a:p>
        </p:txBody>
      </p:sp>
      <p:sp>
        <p:nvSpPr>
          <p:cNvPr id="4" name="Footer Placeholder 3"/>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304719161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424" y="1295400"/>
            <a:ext cx="7391400" cy="2062103"/>
          </a:xfrm>
          <a:prstGeom prst="rect">
            <a:avLst/>
          </a:prstGeom>
        </p:spPr>
        <p:txBody>
          <a:bodyPr wrap="square">
            <a:spAutoFit/>
          </a:bodyPr>
          <a:lstStyle/>
          <a:p>
            <a:r>
              <a:rPr lang="en-US" sz="3200" dirty="0"/>
              <a:t>Who was the </a:t>
            </a:r>
            <a:r>
              <a:rPr lang="en-US" sz="3200" b="1" dirty="0">
                <a:solidFill>
                  <a:srgbClr val="FF0000"/>
                </a:solidFill>
              </a:rPr>
              <a:t>FIRST PERSON </a:t>
            </a:r>
            <a:r>
              <a:rPr lang="en-US" sz="3200" dirty="0"/>
              <a:t>to </a:t>
            </a:r>
            <a:r>
              <a:rPr lang="en-US" sz="3200" i="1" dirty="0">
                <a:solidFill>
                  <a:srgbClr val="FF0000"/>
                </a:solidFill>
              </a:rPr>
              <a:t>publish in a journal </a:t>
            </a:r>
            <a:r>
              <a:rPr lang="en-US" sz="3200" dirty="0"/>
              <a:t>the value of friction ridge skin for individualization, especially its use as </a:t>
            </a:r>
            <a:r>
              <a:rPr lang="en-US" sz="3200" dirty="0">
                <a:solidFill>
                  <a:srgbClr val="FF0000"/>
                </a:solidFill>
              </a:rPr>
              <a:t>evidence</a:t>
            </a:r>
            <a:r>
              <a:rPr lang="en-US" sz="3200" dirty="0"/>
              <a:t>?</a:t>
            </a:r>
          </a:p>
        </p:txBody>
      </p:sp>
      <p:sp>
        <p:nvSpPr>
          <p:cNvPr id="3" name="TextBox 2"/>
          <p:cNvSpPr txBox="1">
            <a:spLocks noChangeArrowheads="1"/>
          </p:cNvSpPr>
          <p:nvPr/>
        </p:nvSpPr>
        <p:spPr bwMode="auto">
          <a:xfrm>
            <a:off x="1600200" y="3581400"/>
            <a:ext cx="4648200" cy="1815882"/>
          </a:xfrm>
          <a:prstGeom prst="rect">
            <a:avLst/>
          </a:prstGeom>
          <a:noFill/>
          <a:ln w="9525">
            <a:noFill/>
            <a:miter lim="800000"/>
            <a:headEnd/>
            <a:tailEnd/>
          </a:ln>
        </p:spPr>
        <p:txBody>
          <a:bodyPr>
            <a:spAutoFit/>
          </a:bodyPr>
          <a:lstStyle/>
          <a:p>
            <a:r>
              <a:rPr lang="en-US" sz="2800" dirty="0" smtClean="0"/>
              <a:t>A) Juan </a:t>
            </a:r>
            <a:r>
              <a:rPr lang="en-US" sz="2800" dirty="0" err="1" smtClean="0"/>
              <a:t>Vucetich</a:t>
            </a:r>
            <a:endParaRPr lang="en-US" sz="2800" dirty="0"/>
          </a:p>
          <a:p>
            <a:r>
              <a:rPr lang="en-US" sz="2800" dirty="0" smtClean="0"/>
              <a:t>B)Herman </a:t>
            </a:r>
            <a:r>
              <a:rPr lang="en-US" sz="2800" dirty="0" err="1" smtClean="0"/>
              <a:t>Welcker</a:t>
            </a:r>
            <a:endParaRPr lang="en-US" sz="2800" dirty="0"/>
          </a:p>
          <a:p>
            <a:r>
              <a:rPr lang="en-US" sz="2800" dirty="0" smtClean="0"/>
              <a:t>C) Henry </a:t>
            </a:r>
            <a:r>
              <a:rPr lang="en-US" sz="2800" dirty="0" err="1" smtClean="0"/>
              <a:t>Faulds</a:t>
            </a:r>
            <a:endParaRPr lang="en-US" sz="2800" dirty="0"/>
          </a:p>
          <a:p>
            <a:r>
              <a:rPr lang="en-US" sz="2800" dirty="0" smtClean="0"/>
              <a:t>D)Francis Galton </a:t>
            </a:r>
            <a:endParaRPr lang="en-US" sz="2800" dirty="0"/>
          </a:p>
        </p:txBody>
      </p:sp>
      <p:sp>
        <p:nvSpPr>
          <p:cNvPr id="4" name="Footer Placeholder 3"/>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62490380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10640"/>
            <a:ext cx="8077200" cy="1754326"/>
          </a:xfrm>
          <a:prstGeom prst="rect">
            <a:avLst/>
          </a:prstGeom>
        </p:spPr>
        <p:txBody>
          <a:bodyPr wrap="square">
            <a:spAutoFit/>
          </a:bodyPr>
          <a:lstStyle/>
          <a:p>
            <a:r>
              <a:rPr lang="en-US" sz="3600" dirty="0"/>
              <a:t>Who was the </a:t>
            </a:r>
            <a:r>
              <a:rPr lang="en-US" sz="3600" b="1" dirty="0">
                <a:solidFill>
                  <a:srgbClr val="FF0000"/>
                </a:solidFill>
              </a:rPr>
              <a:t>FIRST </a:t>
            </a:r>
            <a:r>
              <a:rPr lang="en-US" sz="3600" dirty="0"/>
              <a:t>to identify the presence and locations of </a:t>
            </a:r>
            <a:r>
              <a:rPr lang="en-US" sz="3600" dirty="0">
                <a:solidFill>
                  <a:srgbClr val="FF0000"/>
                </a:solidFill>
              </a:rPr>
              <a:t>volar pads </a:t>
            </a:r>
            <a:r>
              <a:rPr lang="en-US" sz="3600" dirty="0"/>
              <a:t>on the hands and feet?</a:t>
            </a:r>
          </a:p>
        </p:txBody>
      </p:sp>
      <p:sp>
        <p:nvSpPr>
          <p:cNvPr id="3" name="TextBox 2"/>
          <p:cNvSpPr txBox="1">
            <a:spLocks noChangeArrowheads="1"/>
          </p:cNvSpPr>
          <p:nvPr/>
        </p:nvSpPr>
        <p:spPr bwMode="auto">
          <a:xfrm>
            <a:off x="1371600" y="3429000"/>
            <a:ext cx="4648200" cy="1815882"/>
          </a:xfrm>
          <a:prstGeom prst="rect">
            <a:avLst/>
          </a:prstGeom>
          <a:noFill/>
          <a:ln w="9525">
            <a:noFill/>
            <a:miter lim="800000"/>
            <a:headEnd/>
            <a:tailEnd/>
          </a:ln>
        </p:spPr>
        <p:txBody>
          <a:bodyPr>
            <a:spAutoFit/>
          </a:bodyPr>
          <a:lstStyle/>
          <a:p>
            <a:r>
              <a:rPr lang="en-US" sz="2800" dirty="0" smtClean="0"/>
              <a:t>A) Dr. Arthur </a:t>
            </a:r>
            <a:r>
              <a:rPr lang="en-US" sz="2800" dirty="0" err="1" smtClean="0"/>
              <a:t>Kollman</a:t>
            </a:r>
            <a:endParaRPr lang="en-US" sz="2800" dirty="0"/>
          </a:p>
          <a:p>
            <a:r>
              <a:rPr lang="en-US" sz="2800" dirty="0" smtClean="0"/>
              <a:t>B) Herman </a:t>
            </a:r>
            <a:r>
              <a:rPr lang="en-US" sz="2800" dirty="0" err="1" smtClean="0"/>
              <a:t>Welcker</a:t>
            </a:r>
            <a:endParaRPr lang="en-US" sz="2800" dirty="0"/>
          </a:p>
          <a:p>
            <a:r>
              <a:rPr lang="en-US" sz="2800" dirty="0" smtClean="0"/>
              <a:t>C) Henry </a:t>
            </a:r>
            <a:r>
              <a:rPr lang="en-US" sz="2800" dirty="0" err="1" smtClean="0"/>
              <a:t>Faulds</a:t>
            </a:r>
            <a:endParaRPr lang="en-US" sz="2800" dirty="0"/>
          </a:p>
          <a:p>
            <a:r>
              <a:rPr lang="en-US" sz="2800" dirty="0" smtClean="0"/>
              <a:t>D) Francis Galton </a:t>
            </a:r>
            <a:endParaRPr lang="en-US" sz="2800" dirty="0"/>
          </a:p>
        </p:txBody>
      </p:sp>
      <p:sp>
        <p:nvSpPr>
          <p:cNvPr id="4" name="Footer Placeholder 3"/>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425640297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57200" y="533400"/>
            <a:ext cx="7772400" cy="1815882"/>
          </a:xfrm>
          <a:prstGeom prst="rect">
            <a:avLst/>
          </a:prstGeom>
          <a:noFill/>
          <a:ln w="9525">
            <a:noFill/>
            <a:miter lim="800000"/>
            <a:headEnd/>
            <a:tailEnd/>
          </a:ln>
        </p:spPr>
        <p:txBody>
          <a:bodyPr wrap="square">
            <a:spAutoFit/>
          </a:bodyPr>
          <a:lstStyle/>
          <a:p>
            <a:endParaRPr lang="en-US" sz="2800" b="1" dirty="0"/>
          </a:p>
          <a:p>
            <a:pPr>
              <a:lnSpc>
                <a:spcPct val="150000"/>
              </a:lnSpc>
            </a:pPr>
            <a:r>
              <a:rPr lang="en-US" sz="2800" dirty="0" smtClean="0"/>
              <a:t>Who introduced the ACE-V Methodology in friction ridge examination?</a:t>
            </a:r>
            <a:endParaRPr lang="en-US" sz="28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D) David </a:t>
            </a:r>
            <a:r>
              <a:rPr lang="en-US" sz="4000" b="1" dirty="0" err="1" smtClean="0"/>
              <a:t>Ashbaugh</a:t>
            </a:r>
            <a:endParaRPr lang="en-US" sz="4000" dirty="0"/>
          </a:p>
        </p:txBody>
      </p:sp>
      <p:sp>
        <p:nvSpPr>
          <p:cNvPr id="5" name="Rectangle 4"/>
          <p:cNvSpPr/>
          <p:nvPr/>
        </p:nvSpPr>
        <p:spPr>
          <a:xfrm>
            <a:off x="1828800" y="2971800"/>
            <a:ext cx="4572000" cy="2062103"/>
          </a:xfrm>
          <a:prstGeom prst="rect">
            <a:avLst/>
          </a:prstGeom>
        </p:spPr>
        <p:txBody>
          <a:bodyPr>
            <a:spAutoFit/>
          </a:bodyPr>
          <a:lstStyle/>
          <a:p>
            <a:r>
              <a:rPr lang="en-US" sz="3200" dirty="0" smtClean="0"/>
              <a:t>A)	Huber, Roy</a:t>
            </a:r>
          </a:p>
          <a:p>
            <a:r>
              <a:rPr lang="en-US" sz="3200" dirty="0" smtClean="0"/>
              <a:t>B)	Mayfield, Brandon</a:t>
            </a:r>
          </a:p>
          <a:p>
            <a:r>
              <a:rPr lang="en-US" sz="3200" dirty="0" smtClean="0"/>
              <a:t>C)	</a:t>
            </a:r>
            <a:r>
              <a:rPr lang="en-US" sz="3200" dirty="0" err="1" smtClean="0"/>
              <a:t>Hollands</a:t>
            </a:r>
            <a:r>
              <a:rPr lang="en-US" sz="3200" dirty="0" smtClean="0"/>
              <a:t>, Marry</a:t>
            </a:r>
          </a:p>
          <a:p>
            <a:r>
              <a:rPr lang="en-US" sz="3200" dirty="0" smtClean="0"/>
              <a:t>D)	</a:t>
            </a:r>
            <a:r>
              <a:rPr lang="en-US" sz="3200" dirty="0" err="1" smtClean="0"/>
              <a:t>Ashbaugh</a:t>
            </a:r>
            <a:r>
              <a:rPr lang="en-US" sz="3200" dirty="0" smtClean="0"/>
              <a:t>, David</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557480"/>
            <a:ext cx="8077200" cy="1323439"/>
          </a:xfrm>
          <a:prstGeom prst="rect">
            <a:avLst/>
          </a:prstGeom>
          <a:noFill/>
          <a:ln w="9525">
            <a:noFill/>
            <a:miter lim="800000"/>
            <a:headEnd/>
            <a:tailEnd/>
          </a:ln>
        </p:spPr>
        <p:txBody>
          <a:bodyPr wrap="square">
            <a:spAutoFit/>
          </a:bodyPr>
          <a:lstStyle/>
          <a:p>
            <a:endParaRPr lang="en-US" sz="3200" b="1" dirty="0"/>
          </a:p>
          <a:p>
            <a:pPr>
              <a:lnSpc>
                <a:spcPct val="150000"/>
              </a:lnSpc>
            </a:pPr>
            <a:r>
              <a:rPr lang="en-US" sz="3200" b="1" dirty="0" smtClean="0"/>
              <a:t>Who introduced the ACE Methodology?</a:t>
            </a:r>
            <a:endParaRPr lang="en-US" sz="32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A) Roy Huber</a:t>
            </a:r>
            <a:endParaRPr lang="en-US" sz="4000" dirty="0"/>
          </a:p>
        </p:txBody>
      </p:sp>
      <p:sp>
        <p:nvSpPr>
          <p:cNvPr id="5" name="Rectangle 4"/>
          <p:cNvSpPr/>
          <p:nvPr/>
        </p:nvSpPr>
        <p:spPr>
          <a:xfrm>
            <a:off x="1828800" y="2590800"/>
            <a:ext cx="4572000" cy="2062103"/>
          </a:xfrm>
          <a:prstGeom prst="rect">
            <a:avLst/>
          </a:prstGeom>
        </p:spPr>
        <p:txBody>
          <a:bodyPr>
            <a:spAutoFit/>
          </a:bodyPr>
          <a:lstStyle/>
          <a:p>
            <a:r>
              <a:rPr lang="en-US" sz="3200" dirty="0" smtClean="0"/>
              <a:t>A)	Huber, Roy</a:t>
            </a:r>
          </a:p>
          <a:p>
            <a:r>
              <a:rPr lang="en-US" sz="3200" dirty="0" smtClean="0"/>
              <a:t>B)	Mayfield, Brandon</a:t>
            </a:r>
          </a:p>
          <a:p>
            <a:r>
              <a:rPr lang="en-US" sz="3200" dirty="0" smtClean="0"/>
              <a:t>C)	</a:t>
            </a:r>
            <a:r>
              <a:rPr lang="en-US" sz="3200" dirty="0" err="1" smtClean="0"/>
              <a:t>Hollands</a:t>
            </a:r>
            <a:r>
              <a:rPr lang="en-US" sz="3200" dirty="0" smtClean="0"/>
              <a:t>, Marry</a:t>
            </a:r>
          </a:p>
          <a:p>
            <a:r>
              <a:rPr lang="en-US" sz="3200" dirty="0" smtClean="0"/>
              <a:t>D)	</a:t>
            </a:r>
            <a:r>
              <a:rPr lang="en-US" sz="3200" dirty="0" err="1" smtClean="0"/>
              <a:t>Ashbaugh</a:t>
            </a:r>
            <a:r>
              <a:rPr lang="en-US" sz="3200" dirty="0" smtClean="0"/>
              <a:t>, David</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533400" y="557480"/>
            <a:ext cx="7543800" cy="1323439"/>
          </a:xfrm>
          <a:prstGeom prst="rect">
            <a:avLst/>
          </a:prstGeom>
          <a:noFill/>
          <a:ln w="9525">
            <a:noFill/>
            <a:miter lim="800000"/>
            <a:headEnd/>
            <a:tailEnd/>
          </a:ln>
        </p:spPr>
        <p:txBody>
          <a:bodyPr wrap="square">
            <a:spAutoFit/>
          </a:bodyPr>
          <a:lstStyle/>
          <a:p>
            <a:endParaRPr lang="en-US" sz="3200" b="1" dirty="0"/>
          </a:p>
          <a:p>
            <a:pPr>
              <a:lnSpc>
                <a:spcPct val="150000"/>
              </a:lnSpc>
            </a:pPr>
            <a:r>
              <a:rPr lang="en-US" sz="3200" b="1" dirty="0" smtClean="0"/>
              <a:t>Who coined the word </a:t>
            </a:r>
            <a:r>
              <a:rPr lang="en-US" sz="3200" b="1" dirty="0" err="1" smtClean="0"/>
              <a:t>Criminalistics</a:t>
            </a:r>
            <a:r>
              <a:rPr lang="en-US" sz="3200" b="1" dirty="0" smtClean="0"/>
              <a:t>? </a:t>
            </a:r>
            <a:endParaRPr lang="en-US" sz="32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B) Hans Gross</a:t>
            </a:r>
            <a:endParaRPr lang="en-US" sz="4000" dirty="0"/>
          </a:p>
        </p:txBody>
      </p:sp>
      <p:sp>
        <p:nvSpPr>
          <p:cNvPr id="5" name="Rectangle 4"/>
          <p:cNvSpPr/>
          <p:nvPr/>
        </p:nvSpPr>
        <p:spPr>
          <a:xfrm>
            <a:off x="1828800" y="2590800"/>
            <a:ext cx="4572000" cy="2062103"/>
          </a:xfrm>
          <a:prstGeom prst="rect">
            <a:avLst/>
          </a:prstGeom>
        </p:spPr>
        <p:txBody>
          <a:bodyPr>
            <a:spAutoFit/>
          </a:bodyPr>
          <a:lstStyle/>
          <a:p>
            <a:r>
              <a:rPr lang="en-US" sz="3200" dirty="0" smtClean="0"/>
              <a:t>A)	</a:t>
            </a:r>
            <a:r>
              <a:rPr lang="en-US" sz="3200" dirty="0" err="1" smtClean="0"/>
              <a:t>Brourdel</a:t>
            </a:r>
            <a:r>
              <a:rPr lang="en-US" sz="3200" dirty="0" smtClean="0"/>
              <a:t>, P.</a:t>
            </a:r>
          </a:p>
          <a:p>
            <a:r>
              <a:rPr lang="en-US" sz="3200" dirty="0" smtClean="0"/>
              <a:t>B)	Gross, Hans</a:t>
            </a:r>
          </a:p>
          <a:p>
            <a:r>
              <a:rPr lang="en-US" sz="3200" dirty="0" smtClean="0"/>
              <a:t>C)	Fisher, John</a:t>
            </a:r>
          </a:p>
          <a:p>
            <a:r>
              <a:rPr lang="en-US" sz="3200" dirty="0" smtClean="0"/>
              <a:t>D)	</a:t>
            </a:r>
            <a:r>
              <a:rPr lang="en-US" sz="3200" dirty="0" err="1" smtClean="0"/>
              <a:t>Locard</a:t>
            </a:r>
            <a:r>
              <a:rPr lang="en-US" sz="3200" dirty="0" smtClean="0"/>
              <a:t>, Edmond</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81000" y="546318"/>
            <a:ext cx="8153400" cy="1815882"/>
          </a:xfrm>
          <a:prstGeom prst="rect">
            <a:avLst/>
          </a:prstGeom>
          <a:noFill/>
          <a:ln w="9525">
            <a:noFill/>
            <a:miter lim="800000"/>
            <a:headEnd/>
            <a:tailEnd/>
          </a:ln>
        </p:spPr>
        <p:txBody>
          <a:bodyPr wrap="square">
            <a:spAutoFit/>
          </a:bodyPr>
          <a:lstStyle/>
          <a:p>
            <a:endParaRPr lang="en-US" sz="2800" b="1" dirty="0"/>
          </a:p>
          <a:p>
            <a:pPr>
              <a:lnSpc>
                <a:spcPct val="150000"/>
              </a:lnSpc>
            </a:pPr>
            <a:r>
              <a:rPr lang="en-US" sz="2800" b="1" dirty="0" smtClean="0"/>
              <a:t>Who introduced the  study of  the uniqueness of  lip prints?</a:t>
            </a:r>
            <a:endParaRPr lang="en-US" sz="28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A) R. Fischer</a:t>
            </a:r>
            <a:endParaRPr lang="en-US" sz="4000" dirty="0"/>
          </a:p>
        </p:txBody>
      </p:sp>
      <p:sp>
        <p:nvSpPr>
          <p:cNvPr id="5" name="Rectangle 4"/>
          <p:cNvSpPr/>
          <p:nvPr/>
        </p:nvSpPr>
        <p:spPr>
          <a:xfrm>
            <a:off x="1828800" y="2743200"/>
            <a:ext cx="4572000" cy="2062103"/>
          </a:xfrm>
          <a:prstGeom prst="rect">
            <a:avLst/>
          </a:prstGeom>
        </p:spPr>
        <p:txBody>
          <a:bodyPr>
            <a:spAutoFit/>
          </a:bodyPr>
          <a:lstStyle/>
          <a:p>
            <a:r>
              <a:rPr lang="en-US" sz="3200" dirty="0" smtClean="0"/>
              <a:t>A)	Fischer, R.</a:t>
            </a:r>
          </a:p>
          <a:p>
            <a:r>
              <a:rPr lang="en-US" sz="3200" dirty="0" smtClean="0"/>
              <a:t>B)	</a:t>
            </a:r>
            <a:r>
              <a:rPr lang="en-US" sz="3200" dirty="0" err="1" smtClean="0"/>
              <a:t>Locard</a:t>
            </a:r>
            <a:r>
              <a:rPr lang="en-US" sz="3200" dirty="0" smtClean="0"/>
              <a:t>, Edmond</a:t>
            </a:r>
          </a:p>
          <a:p>
            <a:r>
              <a:rPr lang="en-US" sz="3200" dirty="0" smtClean="0"/>
              <a:t>C)	Purkinje, John</a:t>
            </a:r>
          </a:p>
          <a:p>
            <a:r>
              <a:rPr lang="en-US" sz="3200" dirty="0" smtClean="0"/>
              <a:t>D)	</a:t>
            </a:r>
            <a:r>
              <a:rPr lang="en-US" sz="3200" dirty="0" err="1" smtClean="0"/>
              <a:t>Ashbaugh</a:t>
            </a:r>
            <a:r>
              <a:rPr lang="en-US" sz="3200" dirty="0" smtClean="0"/>
              <a:t>, David</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
          <p:cNvSpPr>
            <a:spLocks noChangeArrowheads="1"/>
          </p:cNvSpPr>
          <p:nvPr/>
        </p:nvSpPr>
        <p:spPr bwMode="auto">
          <a:xfrm>
            <a:off x="457200" y="533400"/>
            <a:ext cx="7696200" cy="5016758"/>
          </a:xfrm>
          <a:prstGeom prst="rect">
            <a:avLst/>
          </a:prstGeom>
          <a:noFill/>
          <a:ln w="9525">
            <a:noFill/>
            <a:miter lim="800000"/>
            <a:headEnd/>
            <a:tailEnd/>
          </a:ln>
        </p:spPr>
        <p:txBody>
          <a:bodyPr>
            <a:spAutoFit/>
          </a:bodyPr>
          <a:lstStyle/>
          <a:p>
            <a:endParaRPr lang="en-US" sz="3200" dirty="0"/>
          </a:p>
          <a:p>
            <a:endParaRPr lang="en-US" sz="3200" dirty="0"/>
          </a:p>
          <a:p>
            <a:r>
              <a:rPr lang="en-US" sz="3200" dirty="0"/>
              <a:t>The first noticeable development of friction skin on the </a:t>
            </a:r>
            <a:r>
              <a:rPr lang="en-US" sz="3200" dirty="0" err="1"/>
              <a:t>volar</a:t>
            </a:r>
            <a:r>
              <a:rPr lang="en-US" sz="3200" dirty="0"/>
              <a:t> surfaces takes place at </a:t>
            </a:r>
            <a:r>
              <a:rPr lang="en-US" sz="3200" dirty="0" err="1"/>
              <a:t>about______weeks</a:t>
            </a:r>
            <a:r>
              <a:rPr lang="en-US" sz="3200" dirty="0"/>
              <a:t> gestation.</a:t>
            </a:r>
          </a:p>
          <a:p>
            <a:endParaRPr lang="en-US" sz="3200" dirty="0"/>
          </a:p>
          <a:p>
            <a:r>
              <a:rPr lang="en-US" sz="3200" dirty="0"/>
              <a:t>A)	4</a:t>
            </a:r>
          </a:p>
          <a:p>
            <a:r>
              <a:rPr lang="en-US" sz="3200" dirty="0"/>
              <a:t>B)	6</a:t>
            </a:r>
          </a:p>
          <a:p>
            <a:r>
              <a:rPr lang="en-US" sz="3200" dirty="0"/>
              <a:t>C)	</a:t>
            </a:r>
            <a:r>
              <a:rPr lang="en-US" sz="3200" dirty="0" smtClean="0"/>
              <a:t>10</a:t>
            </a:r>
            <a:endParaRPr lang="en-US" sz="3200" dirty="0"/>
          </a:p>
          <a:p>
            <a:r>
              <a:rPr lang="en-US" sz="3200" dirty="0"/>
              <a:t>D)	</a:t>
            </a:r>
            <a:r>
              <a:rPr lang="en-US" sz="3200" dirty="0" smtClean="0"/>
              <a:t>16</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42866163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nodeType="clickEffect">
                                  <p:stCondLst>
                                    <p:cond delay="0"/>
                                  </p:stCondLst>
                                  <p:childTnLst>
                                    <p:animMotion origin="layout" path="M 0 0 L 0.067 0.04 C 0.081 0.049 0.102 0.054 0.124 0.054 C 0.149 0.054 0.169 0.049 0.183 0.04 L 0.25 0 E" pathEditMode="relative" ptsTypes="">
                                      <p:cBhvr>
                                        <p:cTn id="6" dur="2000" fill="hold"/>
                                        <p:tgtEl>
                                          <p:spTgt spid="105474">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571500" y="1066800"/>
            <a:ext cx="7086600" cy="2217082"/>
          </a:xfrm>
          <a:prstGeom prst="rect">
            <a:avLst/>
          </a:prstGeom>
          <a:noFill/>
          <a:ln w="9525">
            <a:noFill/>
            <a:miter lim="800000"/>
            <a:headEnd/>
            <a:tailEnd/>
          </a:ln>
        </p:spPr>
        <p:txBody>
          <a:bodyPr>
            <a:spAutoFit/>
          </a:bodyPr>
          <a:lstStyle/>
          <a:p>
            <a:pPr>
              <a:lnSpc>
                <a:spcPct val="150000"/>
              </a:lnSpc>
            </a:pPr>
            <a:r>
              <a:rPr lang="en-US" sz="3200" dirty="0" smtClean="0"/>
              <a:t>Who were convicted in Lyon, France around 1912 based on testimony deduced from sweat pores?</a:t>
            </a:r>
            <a:endParaRPr lang="en-US" sz="32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dirty="0" err="1" smtClean="0"/>
              <a:t>Boudet</a:t>
            </a:r>
            <a:r>
              <a:rPr lang="en-US" sz="4000" dirty="0" smtClean="0"/>
              <a:t> and </a:t>
            </a:r>
            <a:r>
              <a:rPr lang="en-US" sz="4000" dirty="0" err="1" smtClean="0"/>
              <a:t>Simonin</a:t>
            </a:r>
            <a:endParaRPr lang="en-US" sz="4000" dirty="0"/>
          </a:p>
        </p:txBody>
      </p:sp>
      <p:sp>
        <p:nvSpPr>
          <p:cNvPr id="7" name="Rectangle 6"/>
          <p:cNvSpPr/>
          <p:nvPr/>
        </p:nvSpPr>
        <p:spPr>
          <a:xfrm>
            <a:off x="914400" y="3283882"/>
            <a:ext cx="4572000" cy="1938992"/>
          </a:xfrm>
          <a:prstGeom prst="rect">
            <a:avLst/>
          </a:prstGeom>
        </p:spPr>
        <p:txBody>
          <a:bodyPr>
            <a:spAutoFit/>
          </a:bodyPr>
          <a:lstStyle/>
          <a:p>
            <a:pPr marL="514350" indent="-514350">
              <a:buFont typeface="+mj-lt"/>
              <a:buAutoNum type="romanUcPeriod"/>
            </a:pPr>
            <a:r>
              <a:rPr lang="en-US" sz="2400" dirty="0" smtClean="0"/>
              <a:t>Mayfield</a:t>
            </a:r>
          </a:p>
          <a:p>
            <a:pPr marL="514350" indent="-514350">
              <a:buFont typeface="+mj-lt"/>
              <a:buAutoNum type="romanUcPeriod"/>
            </a:pPr>
            <a:r>
              <a:rPr lang="en-US" sz="2400" dirty="0" err="1" smtClean="0"/>
              <a:t>Simonin</a:t>
            </a:r>
            <a:endParaRPr lang="en-US" sz="2400" dirty="0" smtClean="0"/>
          </a:p>
          <a:p>
            <a:pPr marL="514350" indent="-514350">
              <a:buFont typeface="+mj-lt"/>
              <a:buAutoNum type="romanUcPeriod"/>
            </a:pPr>
            <a:r>
              <a:rPr lang="en-US" sz="2400" dirty="0" err="1" smtClean="0"/>
              <a:t>Boudet</a:t>
            </a:r>
            <a:endParaRPr lang="en-US" sz="2400" dirty="0" smtClean="0"/>
          </a:p>
          <a:p>
            <a:pPr marL="514350" indent="-514350">
              <a:buFont typeface="+mj-lt"/>
              <a:buAutoNum type="romanUcPeriod"/>
            </a:pPr>
            <a:r>
              <a:rPr lang="en-US" sz="2400" dirty="0" smtClean="0"/>
              <a:t>Jennings</a:t>
            </a:r>
          </a:p>
          <a:p>
            <a:pPr marL="514350" indent="-514350">
              <a:buFont typeface="+mj-lt"/>
              <a:buAutoNum type="romanUcPeriod"/>
            </a:pPr>
            <a:r>
              <a:rPr lang="en-US" sz="2400" dirty="0" smtClean="0"/>
              <a:t>Dillinger</a:t>
            </a:r>
            <a:endParaRPr lang="en-US" sz="24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
        <p:nvSpPr>
          <p:cNvPr id="9" name="Rectangle 8"/>
          <p:cNvSpPr/>
          <p:nvPr/>
        </p:nvSpPr>
        <p:spPr>
          <a:xfrm>
            <a:off x="5638800" y="3283882"/>
            <a:ext cx="2426208" cy="1569660"/>
          </a:xfrm>
          <a:prstGeom prst="rect">
            <a:avLst/>
          </a:prstGeom>
        </p:spPr>
        <p:txBody>
          <a:bodyPr wrap="square">
            <a:spAutoFit/>
          </a:bodyPr>
          <a:lstStyle/>
          <a:p>
            <a:r>
              <a:rPr lang="en-US" sz="2400" dirty="0" smtClean="0"/>
              <a:t>A) I &amp; II</a:t>
            </a:r>
          </a:p>
          <a:p>
            <a:r>
              <a:rPr lang="en-US" sz="2400" dirty="0" smtClean="0"/>
              <a:t>B)</a:t>
            </a:r>
            <a:r>
              <a:rPr lang="en-US" sz="2400" dirty="0"/>
              <a:t> </a:t>
            </a:r>
            <a:r>
              <a:rPr lang="en-US" sz="2400" dirty="0" smtClean="0"/>
              <a:t>II &amp; III</a:t>
            </a:r>
          </a:p>
          <a:p>
            <a:r>
              <a:rPr lang="en-US" sz="2400" dirty="0" smtClean="0"/>
              <a:t>C) IV &amp; V</a:t>
            </a:r>
          </a:p>
          <a:p>
            <a:r>
              <a:rPr lang="en-US" sz="2400" dirty="0" smtClean="0"/>
              <a:t>D) I &amp; IV	</a:t>
            </a:r>
            <a:endParaRPr lang="en-US" sz="2400"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725424" y="1219200"/>
            <a:ext cx="7086600" cy="1569660"/>
          </a:xfrm>
          <a:prstGeom prst="rect">
            <a:avLst/>
          </a:prstGeom>
          <a:noFill/>
          <a:ln w="9525">
            <a:noFill/>
            <a:miter lim="800000"/>
            <a:headEnd/>
            <a:tailEnd/>
          </a:ln>
        </p:spPr>
        <p:txBody>
          <a:bodyPr>
            <a:spAutoFit/>
          </a:bodyPr>
          <a:lstStyle/>
          <a:p>
            <a:r>
              <a:rPr lang="en-US" sz="3200" dirty="0" smtClean="0"/>
              <a:t>Famous personality in the US who attempted to alter or change their fingerprints to hide identity?</a:t>
            </a:r>
            <a:endParaRPr lang="en-US" sz="32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dirty="0" smtClean="0"/>
              <a:t>Pitts and Dillinger</a:t>
            </a:r>
            <a:endParaRPr lang="en-US" sz="4000" dirty="0"/>
          </a:p>
        </p:txBody>
      </p:sp>
      <p:sp>
        <p:nvSpPr>
          <p:cNvPr id="7" name="Rectangle 6"/>
          <p:cNvSpPr/>
          <p:nvPr/>
        </p:nvSpPr>
        <p:spPr>
          <a:xfrm>
            <a:off x="1143000" y="2895600"/>
            <a:ext cx="4572000" cy="1938992"/>
          </a:xfrm>
          <a:prstGeom prst="rect">
            <a:avLst/>
          </a:prstGeom>
        </p:spPr>
        <p:txBody>
          <a:bodyPr>
            <a:spAutoFit/>
          </a:bodyPr>
          <a:lstStyle/>
          <a:p>
            <a:pPr marL="514350" indent="-514350">
              <a:buFont typeface="+mj-lt"/>
              <a:buAutoNum type="romanUcPeriod"/>
            </a:pPr>
            <a:r>
              <a:rPr lang="en-US" sz="2400" dirty="0" smtClean="0"/>
              <a:t>Mayfield, Brandon</a:t>
            </a:r>
          </a:p>
          <a:p>
            <a:pPr marL="514350" indent="-514350">
              <a:buFont typeface="+mj-lt"/>
              <a:buAutoNum type="romanUcPeriod"/>
            </a:pPr>
            <a:r>
              <a:rPr lang="en-US" sz="2400" dirty="0" smtClean="0"/>
              <a:t>Pitts, Robert (Roscoe James)</a:t>
            </a:r>
          </a:p>
          <a:p>
            <a:pPr marL="514350" indent="-514350">
              <a:buFont typeface="+mj-lt"/>
              <a:buAutoNum type="romanUcPeriod"/>
            </a:pPr>
            <a:r>
              <a:rPr lang="en-US" sz="2400" dirty="0" smtClean="0"/>
              <a:t>Dillinger, John </a:t>
            </a:r>
          </a:p>
          <a:p>
            <a:pPr marL="514350" indent="-514350">
              <a:buFont typeface="+mj-lt"/>
              <a:buAutoNum type="romanUcPeriod"/>
            </a:pPr>
            <a:r>
              <a:rPr lang="en-US" sz="2400" dirty="0" smtClean="0"/>
              <a:t>Jennings, Thomas</a:t>
            </a:r>
            <a:endParaRPr lang="en-US" sz="24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
        <p:nvSpPr>
          <p:cNvPr id="9" name="Rectangle 8"/>
          <p:cNvSpPr/>
          <p:nvPr/>
        </p:nvSpPr>
        <p:spPr>
          <a:xfrm>
            <a:off x="5715000" y="3080266"/>
            <a:ext cx="2426208" cy="1569660"/>
          </a:xfrm>
          <a:prstGeom prst="rect">
            <a:avLst/>
          </a:prstGeom>
        </p:spPr>
        <p:txBody>
          <a:bodyPr wrap="square">
            <a:spAutoFit/>
          </a:bodyPr>
          <a:lstStyle/>
          <a:p>
            <a:r>
              <a:rPr lang="en-US" sz="2400" dirty="0" smtClean="0"/>
              <a:t>A) I &amp; II</a:t>
            </a:r>
          </a:p>
          <a:p>
            <a:r>
              <a:rPr lang="en-US" sz="2400" dirty="0" smtClean="0"/>
              <a:t>B)</a:t>
            </a:r>
            <a:r>
              <a:rPr lang="en-US" sz="2400" dirty="0"/>
              <a:t> </a:t>
            </a:r>
            <a:r>
              <a:rPr lang="en-US" sz="2400" dirty="0" smtClean="0"/>
              <a:t>II &amp; III</a:t>
            </a:r>
          </a:p>
          <a:p>
            <a:r>
              <a:rPr lang="en-US" sz="2400" dirty="0" smtClean="0"/>
              <a:t>C) IV &amp; V</a:t>
            </a:r>
          </a:p>
          <a:p>
            <a:r>
              <a:rPr lang="en-US" sz="2400" dirty="0" smtClean="0"/>
              <a:t>D) I &amp; IV	</a:t>
            </a:r>
            <a:endParaRPr lang="en-US" sz="2400"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609600" y="304800"/>
            <a:ext cx="7848600" cy="2597827"/>
          </a:xfrm>
          <a:prstGeom prst="rect">
            <a:avLst/>
          </a:prstGeom>
          <a:noFill/>
          <a:ln w="9525">
            <a:noFill/>
            <a:miter lim="800000"/>
            <a:headEnd/>
            <a:tailEnd/>
          </a:ln>
        </p:spPr>
        <p:txBody>
          <a:bodyPr wrap="square">
            <a:spAutoFit/>
          </a:bodyPr>
          <a:lstStyle/>
          <a:p>
            <a:pPr>
              <a:lnSpc>
                <a:spcPct val="150000"/>
              </a:lnSpc>
            </a:pPr>
            <a:r>
              <a:rPr lang="en-US" sz="2800" dirty="0" smtClean="0"/>
              <a:t>Who was the fingerprint examiner in the landmark case of fingerprint evidence presented in the People of the Philippines </a:t>
            </a:r>
            <a:r>
              <a:rPr lang="en-US" sz="2800" dirty="0" err="1" smtClean="0"/>
              <a:t>vs</a:t>
            </a:r>
            <a:r>
              <a:rPr lang="en-US" sz="2800" dirty="0" smtClean="0"/>
              <a:t> Marciano Medina?</a:t>
            </a:r>
            <a:endParaRPr lang="en-US" sz="28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dirty="0" err="1" smtClean="0"/>
              <a:t>Agripino</a:t>
            </a:r>
            <a:r>
              <a:rPr lang="en-US" sz="4000" dirty="0" smtClean="0"/>
              <a:t> Ruiz</a:t>
            </a:r>
            <a:endParaRPr lang="en-US" sz="4000" dirty="0"/>
          </a:p>
        </p:txBody>
      </p:sp>
      <p:sp>
        <p:nvSpPr>
          <p:cNvPr id="7" name="Rectangle 6"/>
          <p:cNvSpPr/>
          <p:nvPr/>
        </p:nvSpPr>
        <p:spPr>
          <a:xfrm>
            <a:off x="1871472" y="3413343"/>
            <a:ext cx="5324856" cy="2062103"/>
          </a:xfrm>
          <a:prstGeom prst="rect">
            <a:avLst/>
          </a:prstGeom>
        </p:spPr>
        <p:txBody>
          <a:bodyPr wrap="square">
            <a:spAutoFit/>
          </a:bodyPr>
          <a:lstStyle/>
          <a:p>
            <a:r>
              <a:rPr lang="en-US" sz="3200" dirty="0" smtClean="0"/>
              <a:t>A)	</a:t>
            </a:r>
            <a:r>
              <a:rPr lang="en-US" sz="3200" dirty="0" err="1" smtClean="0"/>
              <a:t>Agripino</a:t>
            </a:r>
            <a:r>
              <a:rPr lang="en-US" sz="3200" dirty="0" smtClean="0"/>
              <a:t> Ruiz</a:t>
            </a:r>
          </a:p>
          <a:p>
            <a:r>
              <a:rPr lang="en-US" sz="3200" dirty="0" smtClean="0"/>
              <a:t>B)	</a:t>
            </a:r>
            <a:r>
              <a:rPr lang="en-US" sz="3200" dirty="0" err="1" smtClean="0"/>
              <a:t>Artemio</a:t>
            </a:r>
            <a:r>
              <a:rPr lang="en-US" sz="3200" dirty="0" smtClean="0"/>
              <a:t> </a:t>
            </a:r>
            <a:r>
              <a:rPr lang="en-US" sz="3200" dirty="0" err="1" smtClean="0"/>
              <a:t>Panganiban</a:t>
            </a:r>
            <a:endParaRPr lang="en-US" sz="3200" dirty="0" smtClean="0"/>
          </a:p>
          <a:p>
            <a:r>
              <a:rPr lang="en-US" sz="3200" dirty="0" smtClean="0"/>
              <a:t>C)	</a:t>
            </a:r>
            <a:r>
              <a:rPr lang="en-US" sz="3200" dirty="0" err="1" smtClean="0"/>
              <a:t>Conrado</a:t>
            </a:r>
            <a:r>
              <a:rPr lang="en-US" sz="3200" dirty="0" smtClean="0"/>
              <a:t> </a:t>
            </a:r>
            <a:r>
              <a:rPr lang="en-US" sz="3200" dirty="0" err="1" smtClean="0"/>
              <a:t>Dumlao</a:t>
            </a:r>
            <a:endParaRPr lang="en-US" sz="3200" dirty="0" smtClean="0"/>
          </a:p>
          <a:p>
            <a:r>
              <a:rPr lang="en-US" sz="3200" dirty="0" smtClean="0"/>
              <a:t>D)	James Rockwell</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
          <p:cNvSpPr>
            <a:spLocks noChangeArrowheads="1"/>
          </p:cNvSpPr>
          <p:nvPr/>
        </p:nvSpPr>
        <p:spPr bwMode="auto">
          <a:xfrm>
            <a:off x="533400" y="381000"/>
            <a:ext cx="7772400" cy="4339650"/>
          </a:xfrm>
          <a:prstGeom prst="rect">
            <a:avLst/>
          </a:prstGeom>
          <a:noFill/>
          <a:ln w="9525">
            <a:noFill/>
            <a:miter lim="800000"/>
            <a:headEnd/>
            <a:tailEnd/>
          </a:ln>
        </p:spPr>
        <p:txBody>
          <a:bodyPr wrap="square">
            <a:spAutoFit/>
          </a:bodyPr>
          <a:lstStyle/>
          <a:p>
            <a:endParaRPr lang="en-US" sz="2800" dirty="0"/>
          </a:p>
          <a:p>
            <a:endParaRPr lang="en-US" sz="2800" dirty="0"/>
          </a:p>
          <a:p>
            <a:r>
              <a:rPr lang="en-US" sz="3200" dirty="0" smtClean="0"/>
              <a:t>It is the first time whereby silver nitrate process </a:t>
            </a:r>
            <a:r>
              <a:rPr lang="en-US" sz="3200" dirty="0"/>
              <a:t>was used to </a:t>
            </a:r>
            <a:r>
              <a:rPr lang="en-US" sz="3200" dirty="0" smtClean="0"/>
              <a:t>develop fingerprints.</a:t>
            </a:r>
            <a:endParaRPr lang="en-US" sz="3200" dirty="0"/>
          </a:p>
          <a:p>
            <a:r>
              <a:rPr lang="en-US" sz="2800" dirty="0"/>
              <a:t>	</a:t>
            </a:r>
          </a:p>
          <a:p>
            <a:r>
              <a:rPr lang="en-US" sz="3200" dirty="0"/>
              <a:t>A)	the Lindbergh kidnapping</a:t>
            </a:r>
          </a:p>
          <a:p>
            <a:r>
              <a:rPr lang="en-US" sz="3200" dirty="0"/>
              <a:t>B)	the Hamm kidnapping</a:t>
            </a:r>
          </a:p>
          <a:p>
            <a:r>
              <a:rPr lang="en-US" sz="3200" dirty="0"/>
              <a:t>C)	the OJ case</a:t>
            </a:r>
          </a:p>
          <a:p>
            <a:r>
              <a:rPr lang="en-US" sz="3200" dirty="0"/>
              <a:t>D)	Sam Sheppard case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421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
          <p:cNvSpPr>
            <a:spLocks noChangeArrowheads="1"/>
          </p:cNvSpPr>
          <p:nvPr/>
        </p:nvSpPr>
        <p:spPr bwMode="auto">
          <a:xfrm>
            <a:off x="304800" y="838200"/>
            <a:ext cx="8534400" cy="4401205"/>
          </a:xfrm>
          <a:prstGeom prst="rect">
            <a:avLst/>
          </a:prstGeom>
          <a:noFill/>
          <a:ln w="9525">
            <a:noFill/>
            <a:miter lim="800000"/>
            <a:headEnd/>
            <a:tailEnd/>
          </a:ln>
        </p:spPr>
        <p:txBody>
          <a:bodyPr wrap="square">
            <a:spAutoFit/>
          </a:bodyPr>
          <a:lstStyle/>
          <a:p>
            <a:endParaRPr lang="en-US" sz="2800" dirty="0"/>
          </a:p>
          <a:p>
            <a:r>
              <a:rPr lang="en-US" sz="2800" dirty="0"/>
              <a:t>What was the first systematic use of fingerprinting in the U.S.?</a:t>
            </a:r>
          </a:p>
          <a:p>
            <a:endParaRPr lang="en-US" sz="2800" dirty="0"/>
          </a:p>
          <a:p>
            <a:pPr marL="514350" indent="-514350">
              <a:buAutoNum type="alphaUcParenR"/>
            </a:pPr>
            <a:r>
              <a:rPr lang="en-US" sz="2800" dirty="0" smtClean="0"/>
              <a:t>Identification </a:t>
            </a:r>
            <a:r>
              <a:rPr lang="en-US" sz="2800" dirty="0"/>
              <a:t>of prisoners in Pennsylvania </a:t>
            </a:r>
            <a:r>
              <a:rPr lang="en-US" sz="2800" dirty="0" smtClean="0"/>
              <a:t>  penitentiary</a:t>
            </a:r>
            <a:endParaRPr lang="en-US" sz="2800" dirty="0"/>
          </a:p>
          <a:p>
            <a:pPr marL="514350" indent="-514350">
              <a:buAutoNum type="alphaUcParenR" startAt="2"/>
            </a:pPr>
            <a:r>
              <a:rPr lang="en-US" sz="2800" dirty="0" smtClean="0"/>
              <a:t>Identification </a:t>
            </a:r>
            <a:r>
              <a:rPr lang="en-US" sz="2800" dirty="0"/>
              <a:t>of civil servants in the state of New </a:t>
            </a:r>
            <a:endParaRPr lang="en-US" sz="2800" dirty="0" smtClean="0"/>
          </a:p>
          <a:p>
            <a:r>
              <a:rPr lang="en-US" sz="2800" dirty="0" smtClean="0"/>
              <a:t>     York</a:t>
            </a:r>
            <a:endParaRPr lang="en-US" sz="2800" dirty="0"/>
          </a:p>
          <a:p>
            <a:r>
              <a:rPr lang="en-US" sz="2800" dirty="0" smtClean="0"/>
              <a:t>C)  Identification </a:t>
            </a:r>
            <a:r>
              <a:rPr lang="en-US" sz="2800" dirty="0"/>
              <a:t>of soldiers in the U.S. Army</a:t>
            </a:r>
          </a:p>
          <a:p>
            <a:r>
              <a:rPr lang="en-US" sz="2800" dirty="0" smtClean="0"/>
              <a:t>D)  Identification </a:t>
            </a:r>
            <a:r>
              <a:rPr lang="en-US" sz="2800" dirty="0"/>
              <a:t>of soldiers in the U.S. Navy</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9330">
                                            <p:txEl>
                                              <p:pRg st="4" end="4"/>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9933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
          <p:cNvSpPr>
            <a:spLocks noChangeArrowheads="1"/>
          </p:cNvSpPr>
          <p:nvPr/>
        </p:nvSpPr>
        <p:spPr bwMode="auto">
          <a:xfrm>
            <a:off x="304800" y="609600"/>
            <a:ext cx="8458200" cy="5262979"/>
          </a:xfrm>
          <a:prstGeom prst="rect">
            <a:avLst/>
          </a:prstGeom>
          <a:noFill/>
          <a:ln w="9525">
            <a:noFill/>
            <a:miter lim="800000"/>
            <a:headEnd/>
            <a:tailEnd/>
          </a:ln>
        </p:spPr>
        <p:txBody>
          <a:bodyPr wrap="square">
            <a:spAutoFit/>
          </a:bodyPr>
          <a:lstStyle/>
          <a:p>
            <a:endParaRPr lang="en-US" sz="2800" dirty="0"/>
          </a:p>
          <a:p>
            <a:endParaRPr lang="en-US" sz="2800" dirty="0"/>
          </a:p>
          <a:p>
            <a:r>
              <a:rPr lang="en-US" sz="2800" dirty="0"/>
              <a:t>John Dillinger, </a:t>
            </a:r>
            <a:r>
              <a:rPr lang="en-US" sz="2800" dirty="0" smtClean="0"/>
              <a:t>during the </a:t>
            </a:r>
            <a:r>
              <a:rPr lang="en-US" sz="2800" dirty="0"/>
              <a:t>Depression-era gangster, attempted to get rid of his fingerprints by what method</a:t>
            </a:r>
            <a:r>
              <a:rPr lang="en-US" sz="2800" dirty="0" smtClean="0"/>
              <a:t>?</a:t>
            </a:r>
          </a:p>
          <a:p>
            <a:endParaRPr lang="en-US" sz="2800" dirty="0"/>
          </a:p>
          <a:p>
            <a:r>
              <a:rPr lang="en-US" sz="2800" dirty="0"/>
              <a:t>A)	Grafting the skin of someone else's fingertips </a:t>
            </a:r>
            <a:r>
              <a:rPr lang="en-US" sz="2800" dirty="0" smtClean="0"/>
              <a:t>      	onto </a:t>
            </a:r>
            <a:r>
              <a:rPr lang="en-US" sz="2800" dirty="0"/>
              <a:t>his own</a:t>
            </a:r>
          </a:p>
          <a:p>
            <a:r>
              <a:rPr lang="en-US" sz="2800" dirty="0"/>
              <a:t>B)	Shaving the outer layer of skin off his </a:t>
            </a:r>
            <a:r>
              <a:rPr lang="en-US" sz="2800" dirty="0" smtClean="0"/>
              <a:t>	fingertips</a:t>
            </a:r>
            <a:endParaRPr lang="en-US" sz="2800" dirty="0"/>
          </a:p>
          <a:p>
            <a:r>
              <a:rPr lang="en-US" sz="2800" dirty="0"/>
              <a:t>C)	Pouring sulfuric acid on his fingertips</a:t>
            </a:r>
          </a:p>
          <a:p>
            <a:r>
              <a:rPr lang="en-US" sz="2800" dirty="0"/>
              <a:t>D)	Rubbing sandpaper on his fingertips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0354">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
          <p:cNvSpPr>
            <a:spLocks noChangeArrowheads="1"/>
          </p:cNvSpPr>
          <p:nvPr/>
        </p:nvSpPr>
        <p:spPr bwMode="auto">
          <a:xfrm>
            <a:off x="304800" y="609600"/>
            <a:ext cx="8107363" cy="4401205"/>
          </a:xfrm>
          <a:prstGeom prst="rect">
            <a:avLst/>
          </a:prstGeom>
          <a:noFill/>
          <a:ln w="9525">
            <a:noFill/>
            <a:miter lim="800000"/>
            <a:headEnd/>
            <a:tailEnd/>
          </a:ln>
        </p:spPr>
        <p:txBody>
          <a:bodyPr wrap="square">
            <a:spAutoFit/>
          </a:bodyPr>
          <a:lstStyle/>
          <a:p>
            <a:endParaRPr lang="en-US" sz="2800" dirty="0" smtClean="0"/>
          </a:p>
          <a:p>
            <a:endParaRPr lang="en-US" sz="2800" dirty="0"/>
          </a:p>
          <a:p>
            <a:r>
              <a:rPr lang="en-US" sz="2800" dirty="0"/>
              <a:t>What crime was Brandon Mayfield, an Oregon lawyer, wrongly accused of based on a false fingerprint match</a:t>
            </a:r>
            <a:r>
              <a:rPr lang="en-US" sz="2800" dirty="0" smtClean="0"/>
              <a:t>?</a:t>
            </a:r>
          </a:p>
          <a:p>
            <a:endParaRPr lang="en-US" sz="2800" dirty="0"/>
          </a:p>
          <a:p>
            <a:r>
              <a:rPr lang="en-US" sz="2800" dirty="0"/>
              <a:t>A)	2005 London Underground train bombings</a:t>
            </a:r>
          </a:p>
          <a:p>
            <a:r>
              <a:rPr lang="en-US" sz="2800" dirty="0"/>
              <a:t>B)	2004 Madrid train bombings</a:t>
            </a:r>
          </a:p>
          <a:p>
            <a:r>
              <a:rPr lang="en-US" sz="2800" dirty="0"/>
              <a:t>C)	2001 Anthrax scare</a:t>
            </a:r>
          </a:p>
          <a:p>
            <a:r>
              <a:rPr lang="en-US" sz="2800" dirty="0"/>
              <a:t>D)	1997 Olympic Park Bombing</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1378">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
          <p:cNvSpPr>
            <a:spLocks noChangeArrowheads="1"/>
          </p:cNvSpPr>
          <p:nvPr/>
        </p:nvSpPr>
        <p:spPr bwMode="auto">
          <a:xfrm>
            <a:off x="457200" y="533400"/>
            <a:ext cx="7696200" cy="5016758"/>
          </a:xfrm>
          <a:prstGeom prst="rect">
            <a:avLst/>
          </a:prstGeom>
          <a:noFill/>
          <a:ln w="9525">
            <a:noFill/>
            <a:miter lim="800000"/>
            <a:headEnd/>
            <a:tailEnd/>
          </a:ln>
        </p:spPr>
        <p:txBody>
          <a:bodyPr>
            <a:spAutoFit/>
          </a:bodyPr>
          <a:lstStyle/>
          <a:p>
            <a:endParaRPr lang="en-US" sz="3200" dirty="0"/>
          </a:p>
          <a:p>
            <a:endParaRPr lang="en-US" sz="3200" dirty="0"/>
          </a:p>
          <a:p>
            <a:r>
              <a:rPr lang="en-US" sz="3200" dirty="0"/>
              <a:t>The first person to announce the discovery of friction ridge detail in primates (1823) was:</a:t>
            </a:r>
          </a:p>
          <a:p>
            <a:r>
              <a:rPr lang="en-US" sz="3200" dirty="0"/>
              <a:t>	</a:t>
            </a:r>
          </a:p>
          <a:p>
            <a:r>
              <a:rPr lang="en-US" sz="3200" dirty="0"/>
              <a:t>A)	Charles Darwin</a:t>
            </a:r>
          </a:p>
          <a:p>
            <a:r>
              <a:rPr lang="en-US" sz="3200" dirty="0"/>
              <a:t>B)	Johannes Purkinje</a:t>
            </a:r>
          </a:p>
          <a:p>
            <a:r>
              <a:rPr lang="en-US" sz="3200" dirty="0"/>
              <a:t>C)	Martin Ledbetter</a:t>
            </a:r>
          </a:p>
          <a:p>
            <a:r>
              <a:rPr lang="en-US" sz="3200" dirty="0"/>
              <a:t>D)	Nehemiah Grew</a:t>
            </a:r>
          </a:p>
        </p:txBody>
      </p:sp>
      <p:sp>
        <p:nvSpPr>
          <p:cNvPr id="2" name="Footer Placeholder 1"/>
          <p:cNvSpPr>
            <a:spLocks noGrp="1"/>
          </p:cNvSpPr>
          <p:nvPr>
            <p:ph type="ftr" sz="quarter" idx="11"/>
          </p:nvPr>
        </p:nvSpPr>
        <p:spPr/>
        <p:txBody>
          <a:bodyPr/>
          <a:lstStyle/>
          <a:p>
            <a:pPr>
              <a:defRPr/>
            </a:pPr>
            <a:r>
              <a:rPr lang="en-US" dirty="0" smtClean="0"/>
              <a:t>aps_crimhead@yahoo.com</a:t>
            </a:r>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445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
          <p:cNvSpPr>
            <a:spLocks noChangeArrowheads="1"/>
          </p:cNvSpPr>
          <p:nvPr/>
        </p:nvSpPr>
        <p:spPr bwMode="auto">
          <a:xfrm>
            <a:off x="381000" y="609600"/>
            <a:ext cx="8382000" cy="5016758"/>
          </a:xfrm>
          <a:prstGeom prst="rect">
            <a:avLst/>
          </a:prstGeom>
          <a:noFill/>
          <a:ln w="9525">
            <a:noFill/>
            <a:miter lim="800000"/>
            <a:headEnd/>
            <a:tailEnd/>
          </a:ln>
        </p:spPr>
        <p:txBody>
          <a:bodyPr>
            <a:spAutoFit/>
          </a:bodyPr>
          <a:lstStyle/>
          <a:p>
            <a:endParaRPr lang="en-US" sz="3200" dirty="0"/>
          </a:p>
          <a:p>
            <a:endParaRPr lang="en-US" sz="3200" dirty="0"/>
          </a:p>
          <a:p>
            <a:r>
              <a:rPr lang="en-US" sz="3200" dirty="0"/>
              <a:t>In 1896, this country became the first country in the world to abolish the anthropometry system:</a:t>
            </a:r>
          </a:p>
          <a:p>
            <a:endParaRPr lang="en-US" sz="3200" dirty="0"/>
          </a:p>
          <a:p>
            <a:r>
              <a:rPr lang="en-US" sz="3200" dirty="0"/>
              <a:t>A)	United States</a:t>
            </a:r>
          </a:p>
          <a:p>
            <a:r>
              <a:rPr lang="en-US" sz="3200" dirty="0"/>
              <a:t>B)	Argentina</a:t>
            </a:r>
          </a:p>
          <a:p>
            <a:r>
              <a:rPr lang="en-US" sz="3200" dirty="0"/>
              <a:t>C)	France</a:t>
            </a:r>
          </a:p>
          <a:p>
            <a:r>
              <a:rPr lang="en-US" sz="3200" dirty="0"/>
              <a:t>D)	Brazil</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0594">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
          <p:cNvSpPr>
            <a:spLocks noChangeArrowheads="1"/>
          </p:cNvSpPr>
          <p:nvPr/>
        </p:nvSpPr>
        <p:spPr bwMode="auto">
          <a:xfrm>
            <a:off x="609600" y="609600"/>
            <a:ext cx="7772400" cy="4647426"/>
          </a:xfrm>
          <a:prstGeom prst="rect">
            <a:avLst/>
          </a:prstGeom>
          <a:noFill/>
          <a:ln w="9525">
            <a:noFill/>
            <a:miter lim="800000"/>
            <a:headEnd/>
            <a:tailEnd/>
          </a:ln>
        </p:spPr>
        <p:txBody>
          <a:bodyPr>
            <a:spAutoFit/>
          </a:bodyPr>
          <a:lstStyle/>
          <a:p>
            <a:endParaRPr lang="en-US" sz="2800" dirty="0"/>
          </a:p>
          <a:p>
            <a:endParaRPr lang="en-US" sz="2800" dirty="0"/>
          </a:p>
          <a:p>
            <a:r>
              <a:rPr lang="en-US" sz="2800" dirty="0"/>
              <a:t>Comparison tests involving palmar flexion creases and their results have been performed and were reported in 1991 by:	</a:t>
            </a:r>
            <a:endParaRPr lang="en-US" sz="2800" dirty="0" smtClean="0"/>
          </a:p>
          <a:p>
            <a:endParaRPr lang="en-US" sz="2800" dirty="0"/>
          </a:p>
          <a:p>
            <a:r>
              <a:rPr lang="en-US" sz="3200" dirty="0"/>
              <a:t>A)	SWGFAST</a:t>
            </a:r>
          </a:p>
          <a:p>
            <a:r>
              <a:rPr lang="en-US" sz="3200" dirty="0"/>
              <a:t>B)	New Scotland Yard</a:t>
            </a:r>
          </a:p>
          <a:p>
            <a:r>
              <a:rPr lang="en-US" sz="3200" dirty="0"/>
              <a:t>C)	the IAI</a:t>
            </a:r>
          </a:p>
          <a:p>
            <a:r>
              <a:rPr lang="en-US" sz="3200" dirty="0"/>
              <a:t>D)	SCAFO</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1618">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
          <p:cNvSpPr>
            <a:spLocks noChangeArrowheads="1"/>
          </p:cNvSpPr>
          <p:nvPr/>
        </p:nvSpPr>
        <p:spPr bwMode="auto">
          <a:xfrm>
            <a:off x="381000" y="533399"/>
            <a:ext cx="8229600" cy="5078313"/>
          </a:xfrm>
          <a:prstGeom prst="rect">
            <a:avLst/>
          </a:prstGeom>
          <a:noFill/>
          <a:ln w="9525">
            <a:noFill/>
            <a:miter lim="800000"/>
            <a:headEnd/>
            <a:tailEnd/>
          </a:ln>
        </p:spPr>
        <p:txBody>
          <a:bodyPr>
            <a:spAutoFit/>
          </a:bodyPr>
          <a:lstStyle/>
          <a:p>
            <a:endParaRPr lang="en-US" sz="3600" dirty="0"/>
          </a:p>
          <a:p>
            <a:endParaRPr lang="en-US" sz="3600" dirty="0"/>
          </a:p>
          <a:p>
            <a:r>
              <a:rPr lang="en-US" sz="3600" dirty="0"/>
              <a:t>The deepest layer of cells next to the dermis is called the:</a:t>
            </a:r>
          </a:p>
          <a:p>
            <a:endParaRPr lang="en-US" sz="3600" dirty="0"/>
          </a:p>
          <a:p>
            <a:r>
              <a:rPr lang="en-US" sz="3600" dirty="0"/>
              <a:t>A)	</a:t>
            </a:r>
            <a:r>
              <a:rPr lang="en-US" sz="3600" dirty="0" err="1"/>
              <a:t>spinous</a:t>
            </a:r>
            <a:endParaRPr lang="en-US" sz="3600" dirty="0"/>
          </a:p>
          <a:p>
            <a:r>
              <a:rPr lang="en-US" sz="3600" dirty="0"/>
              <a:t>B)	</a:t>
            </a:r>
            <a:r>
              <a:rPr lang="en-US" sz="3600" dirty="0" err="1"/>
              <a:t>hyalin</a:t>
            </a:r>
            <a:endParaRPr lang="en-US" sz="3600" dirty="0"/>
          </a:p>
          <a:p>
            <a:r>
              <a:rPr lang="en-US" sz="3600" dirty="0"/>
              <a:t>C)	basal</a:t>
            </a:r>
          </a:p>
          <a:p>
            <a:r>
              <a:rPr lang="en-US" sz="3600" dirty="0"/>
              <a:t>D)	granular</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1903595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7522">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1"/>
          <p:cNvSpPr>
            <a:spLocks noChangeArrowheads="1"/>
          </p:cNvSpPr>
          <p:nvPr/>
        </p:nvSpPr>
        <p:spPr bwMode="auto">
          <a:xfrm>
            <a:off x="381000" y="533400"/>
            <a:ext cx="8153400" cy="5693866"/>
          </a:xfrm>
          <a:prstGeom prst="rect">
            <a:avLst/>
          </a:prstGeom>
          <a:noFill/>
          <a:ln w="9525">
            <a:noFill/>
            <a:miter lim="800000"/>
            <a:headEnd/>
            <a:tailEnd/>
          </a:ln>
        </p:spPr>
        <p:txBody>
          <a:bodyPr>
            <a:spAutoFit/>
          </a:bodyPr>
          <a:lstStyle/>
          <a:p>
            <a:endParaRPr lang="en-US" sz="2800" dirty="0"/>
          </a:p>
          <a:p>
            <a:endParaRPr lang="en-US" sz="2800" dirty="0"/>
          </a:p>
          <a:p>
            <a:r>
              <a:rPr lang="en-US" sz="2800" dirty="0"/>
              <a:t>He was credited for his statistical model of fingerprint individuality, published in 1911. His model was very simplistic and ignored relevant information but was the foundation for others to develop improved statistical models. His work became the basis for </a:t>
            </a:r>
            <a:r>
              <a:rPr lang="en-US" sz="2800" dirty="0" err="1"/>
              <a:t>Locard's</a:t>
            </a:r>
            <a:r>
              <a:rPr lang="en-US" sz="2800" dirty="0"/>
              <a:t> Tripartite Rule</a:t>
            </a:r>
            <a:r>
              <a:rPr lang="en-US" sz="2800" dirty="0" smtClean="0"/>
              <a:t>.</a:t>
            </a:r>
          </a:p>
          <a:p>
            <a:endParaRPr lang="en-US" sz="2800" dirty="0"/>
          </a:p>
          <a:p>
            <a:r>
              <a:rPr lang="en-US" sz="2800" dirty="0"/>
              <a:t>A)	</a:t>
            </a:r>
            <a:r>
              <a:rPr lang="en-US" sz="2800" dirty="0" err="1"/>
              <a:t>Balthazard</a:t>
            </a:r>
            <a:r>
              <a:rPr lang="en-US" sz="2800" dirty="0"/>
              <a:t>, Dr. Victor</a:t>
            </a:r>
          </a:p>
          <a:p>
            <a:r>
              <a:rPr lang="en-US" sz="2800" dirty="0"/>
              <a:t>B)	</a:t>
            </a:r>
            <a:r>
              <a:rPr lang="en-US" sz="2800" dirty="0" err="1"/>
              <a:t>Bayes</a:t>
            </a:r>
            <a:r>
              <a:rPr lang="en-US" sz="2800" dirty="0"/>
              <a:t>, Rev. Thomas</a:t>
            </a:r>
          </a:p>
          <a:p>
            <a:r>
              <a:rPr lang="en-US" sz="2800" dirty="0"/>
              <a:t>C)	</a:t>
            </a:r>
            <a:r>
              <a:rPr lang="en-US" sz="2800" dirty="0" err="1"/>
              <a:t>Bayes</a:t>
            </a:r>
            <a:r>
              <a:rPr lang="en-US" sz="2800" dirty="0"/>
              <a:t>, Rev. Thomas</a:t>
            </a:r>
          </a:p>
          <a:p>
            <a:r>
              <a:rPr lang="en-US" sz="2800" dirty="0"/>
              <a:t>D)	Beck, Adolf</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902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
          <p:cNvSpPr>
            <a:spLocks noChangeArrowheads="1"/>
          </p:cNvSpPr>
          <p:nvPr/>
        </p:nvSpPr>
        <p:spPr bwMode="auto">
          <a:xfrm>
            <a:off x="381000" y="609600"/>
            <a:ext cx="8382000" cy="5509200"/>
          </a:xfrm>
          <a:prstGeom prst="rect">
            <a:avLst/>
          </a:prstGeom>
          <a:noFill/>
          <a:ln w="9525">
            <a:noFill/>
            <a:miter lim="800000"/>
            <a:headEnd/>
            <a:tailEnd/>
          </a:ln>
        </p:spPr>
        <p:txBody>
          <a:bodyPr>
            <a:spAutoFit/>
          </a:bodyPr>
          <a:lstStyle/>
          <a:p>
            <a:endParaRPr lang="en-US" sz="2800" dirty="0"/>
          </a:p>
          <a:p>
            <a:endParaRPr lang="en-US" sz="2800" dirty="0"/>
          </a:p>
          <a:p>
            <a:r>
              <a:rPr lang="en-US" sz="2800" dirty="0"/>
              <a:t>Implemented the Bertillon system in 1888 at the Chicago Police Department and implemented the fingerprint system in 1905 while he was the Chief of the Identity Bureau. Testified in "People vs. Jennings</a:t>
            </a:r>
            <a:r>
              <a:rPr lang="en-US" sz="2800" dirty="0" smtClean="0"/>
              <a:t>".</a:t>
            </a:r>
          </a:p>
          <a:p>
            <a:endParaRPr lang="en-US" sz="2800" dirty="0"/>
          </a:p>
          <a:p>
            <a:r>
              <a:rPr lang="en-US" sz="3200" dirty="0"/>
              <a:t>A)	Evans, Edward A.</a:t>
            </a:r>
          </a:p>
          <a:p>
            <a:r>
              <a:rPr lang="en-US" sz="3200" dirty="0"/>
              <a:t>B)	Evans, Captain Emmett A.</a:t>
            </a:r>
          </a:p>
          <a:p>
            <a:r>
              <a:rPr lang="en-US" sz="3200" dirty="0"/>
              <a:t>C)	Evans, Captain Michael P.</a:t>
            </a:r>
          </a:p>
          <a:p>
            <a:r>
              <a:rPr lang="en-US" sz="3200" dirty="0"/>
              <a:t>D)	Evans, William M.</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38242">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457200" y="609600"/>
            <a:ext cx="7924800" cy="5262979"/>
          </a:xfrm>
          <a:prstGeom prst="rect">
            <a:avLst/>
          </a:prstGeom>
          <a:noFill/>
          <a:ln w="9525">
            <a:noFill/>
            <a:miter lim="800000"/>
            <a:headEnd/>
            <a:tailEnd/>
          </a:ln>
        </p:spPr>
        <p:txBody>
          <a:bodyPr>
            <a:spAutoFit/>
          </a:bodyPr>
          <a:lstStyle/>
          <a:p>
            <a:endParaRPr lang="en-US" sz="2800" dirty="0"/>
          </a:p>
          <a:p>
            <a:endParaRPr lang="en-US" sz="2800" dirty="0"/>
          </a:p>
          <a:p>
            <a:r>
              <a:rPr lang="en-US" sz="2800" dirty="0"/>
              <a:t>His arrest was due to an erroneous fingerprint identification made by 3 FBI Examiners and 1 private fingerprint expert. The fingerprint was later identified to Algerian national </a:t>
            </a:r>
            <a:r>
              <a:rPr lang="en-US" sz="2800" dirty="0" err="1"/>
              <a:t>Ouhnane</a:t>
            </a:r>
            <a:r>
              <a:rPr lang="en-US" sz="2800" dirty="0"/>
              <a:t> </a:t>
            </a:r>
            <a:r>
              <a:rPr lang="en-US" sz="2800" dirty="0" err="1"/>
              <a:t>Daoud</a:t>
            </a:r>
            <a:r>
              <a:rPr lang="en-US" sz="2800" dirty="0" smtClean="0"/>
              <a:t>.</a:t>
            </a:r>
          </a:p>
          <a:p>
            <a:endParaRPr lang="en-US" sz="2800" dirty="0"/>
          </a:p>
          <a:p>
            <a:r>
              <a:rPr lang="en-US" sz="2800" dirty="0"/>
              <a:t>A)	Mayer, J.C.A.</a:t>
            </a:r>
          </a:p>
          <a:p>
            <a:r>
              <a:rPr lang="en-US" sz="2800" dirty="0"/>
              <a:t>B)	Mayfield, Brandon</a:t>
            </a:r>
          </a:p>
          <a:p>
            <a:r>
              <a:rPr lang="en-US" sz="2800" dirty="0"/>
              <a:t>C)	</a:t>
            </a:r>
            <a:r>
              <a:rPr lang="en-US" sz="2800" dirty="0" err="1"/>
              <a:t>McClaughry</a:t>
            </a:r>
            <a:r>
              <a:rPr lang="en-US" sz="2800" dirty="0"/>
              <a:t>, Major Robert Wilson</a:t>
            </a:r>
          </a:p>
          <a:p>
            <a:r>
              <a:rPr lang="en-US" sz="2800" dirty="0"/>
              <a:t>D)	</a:t>
            </a:r>
            <a:r>
              <a:rPr lang="en-US" sz="2800" dirty="0" err="1"/>
              <a:t>McClaughry</a:t>
            </a:r>
            <a:r>
              <a:rPr lang="en-US" sz="2800" dirty="0"/>
              <a:t>, Matthew Wilson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9506">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1"/>
          <p:cNvSpPr>
            <a:spLocks noChangeArrowheads="1"/>
          </p:cNvSpPr>
          <p:nvPr/>
        </p:nvSpPr>
        <p:spPr bwMode="auto">
          <a:xfrm>
            <a:off x="381000" y="457200"/>
            <a:ext cx="7620000" cy="4216539"/>
          </a:xfrm>
          <a:prstGeom prst="rect">
            <a:avLst/>
          </a:prstGeom>
          <a:noFill/>
          <a:ln w="9525">
            <a:noFill/>
            <a:miter lim="800000"/>
            <a:headEnd/>
            <a:tailEnd/>
          </a:ln>
        </p:spPr>
        <p:txBody>
          <a:bodyPr>
            <a:spAutoFit/>
          </a:bodyPr>
          <a:lstStyle/>
          <a:p>
            <a:endParaRPr lang="en-US" sz="2000" dirty="0"/>
          </a:p>
          <a:p>
            <a:endParaRPr lang="en-US" sz="2000" dirty="0"/>
          </a:p>
          <a:p>
            <a:r>
              <a:rPr lang="en-US" sz="2800" dirty="0"/>
              <a:t>The first case on record where a latent print was developed on a homicide victim's skin, identified to a suspect, and introduced as evidence in court</a:t>
            </a:r>
            <a:r>
              <a:rPr lang="en-US" sz="2800" dirty="0" smtClean="0"/>
              <a:t>.</a:t>
            </a:r>
          </a:p>
          <a:p>
            <a:endParaRPr lang="en-US" sz="2000" dirty="0"/>
          </a:p>
          <a:p>
            <a:r>
              <a:rPr lang="en-US" sz="2400" dirty="0"/>
              <a:t>A)	State of Florida v. Stephen William Beattie</a:t>
            </a:r>
          </a:p>
          <a:p>
            <a:r>
              <a:rPr lang="en-US" sz="2400" dirty="0"/>
              <a:t>B)	State of Florida v. Victor Reyes</a:t>
            </a:r>
          </a:p>
          <a:p>
            <a:r>
              <a:rPr lang="en-US" sz="2400" dirty="0"/>
              <a:t>C)	State of Illinois v. Jennings</a:t>
            </a:r>
          </a:p>
          <a:p>
            <a:r>
              <a:rPr lang="en-US" sz="2400" dirty="0"/>
              <a:t>D)	State of Maryland v. Bryan Rose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3298">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1"/>
          <p:cNvSpPr>
            <a:spLocks noChangeArrowheads="1"/>
          </p:cNvSpPr>
          <p:nvPr/>
        </p:nvSpPr>
        <p:spPr bwMode="auto">
          <a:xfrm>
            <a:off x="304800" y="533400"/>
            <a:ext cx="7543800" cy="5601533"/>
          </a:xfrm>
          <a:prstGeom prst="rect">
            <a:avLst/>
          </a:prstGeom>
          <a:noFill/>
          <a:ln w="9525">
            <a:noFill/>
            <a:miter lim="800000"/>
            <a:headEnd/>
            <a:tailEnd/>
          </a:ln>
        </p:spPr>
        <p:txBody>
          <a:bodyPr>
            <a:spAutoFit/>
          </a:bodyPr>
          <a:lstStyle/>
          <a:p>
            <a:endParaRPr lang="en-US" sz="3200" dirty="0"/>
          </a:p>
          <a:p>
            <a:endParaRPr lang="en-US" sz="3200" dirty="0"/>
          </a:p>
          <a:p>
            <a:r>
              <a:rPr lang="en-US" sz="3200" dirty="0" smtClean="0"/>
              <a:t>It is considered to be the first conviction obtained with fingerprint evidence alone in the United States year 1911.</a:t>
            </a:r>
            <a:endParaRPr lang="en-US" sz="3200" dirty="0"/>
          </a:p>
          <a:p>
            <a:endParaRPr lang="en-US" sz="2000" dirty="0"/>
          </a:p>
          <a:p>
            <a:r>
              <a:rPr lang="en-US" sz="3200" dirty="0" smtClean="0"/>
              <a:t>A)   People v Crispi</a:t>
            </a:r>
            <a:endParaRPr lang="en-US" sz="3200" dirty="0"/>
          </a:p>
          <a:p>
            <a:r>
              <a:rPr lang="en-US" sz="3200" dirty="0" smtClean="0"/>
              <a:t>B)   People v Jennings</a:t>
            </a:r>
            <a:endParaRPr lang="en-US" sz="3200" dirty="0"/>
          </a:p>
          <a:p>
            <a:pPr marL="457200" indent="-457200">
              <a:buAutoNum type="alphaUcParenR" startAt="3"/>
            </a:pPr>
            <a:r>
              <a:rPr lang="en-US" sz="3200" dirty="0" smtClean="0"/>
              <a:t>  People v Coral</a:t>
            </a:r>
            <a:endParaRPr lang="en-US" sz="3200" dirty="0"/>
          </a:p>
          <a:p>
            <a:pPr marL="457200" indent="-457200">
              <a:buAutoNum type="alphaUcParenR" startAt="3"/>
            </a:pPr>
            <a:r>
              <a:rPr lang="en-US" sz="3200" dirty="0" smtClean="0"/>
              <a:t>  People v Albright</a:t>
            </a:r>
          </a:p>
          <a:p>
            <a:pPr algn="r">
              <a:lnSpc>
                <a:spcPct val="250000"/>
              </a:lnSpc>
            </a:pPr>
            <a:r>
              <a:rPr lang="en-US" sz="2000" dirty="0" smtClean="0"/>
              <a:t>*expert witness: Lt. Joseph </a:t>
            </a:r>
            <a:r>
              <a:rPr lang="en-US" sz="2000" dirty="0" err="1" smtClean="0"/>
              <a:t>Faurot</a:t>
            </a:r>
            <a:r>
              <a:rPr lang="en-US" sz="2000" dirty="0" smtClean="0"/>
              <a:t> NYPD</a:t>
            </a:r>
            <a:endParaRPr lang="en-US" sz="2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9442">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1"/>
          <p:cNvSpPr>
            <a:spLocks noChangeArrowheads="1"/>
          </p:cNvSpPr>
          <p:nvPr/>
        </p:nvSpPr>
        <p:spPr bwMode="auto">
          <a:xfrm>
            <a:off x="381000" y="685800"/>
            <a:ext cx="7696200" cy="4401205"/>
          </a:xfrm>
          <a:prstGeom prst="rect">
            <a:avLst/>
          </a:prstGeom>
          <a:noFill/>
          <a:ln w="9525">
            <a:noFill/>
            <a:miter lim="800000"/>
            <a:headEnd/>
            <a:tailEnd/>
          </a:ln>
        </p:spPr>
        <p:txBody>
          <a:bodyPr>
            <a:spAutoFit/>
          </a:bodyPr>
          <a:lstStyle/>
          <a:p>
            <a:endParaRPr lang="en-US" sz="2800" dirty="0"/>
          </a:p>
          <a:p>
            <a:endParaRPr lang="en-US" sz="2800" dirty="0"/>
          </a:p>
          <a:p>
            <a:r>
              <a:rPr lang="en-US" sz="2800" dirty="0"/>
              <a:t>One of the first people Herschel fingerprinted as a means of identification. This is noted as the first practical uses of fingerprints</a:t>
            </a:r>
            <a:r>
              <a:rPr lang="en-US" sz="2800" dirty="0" smtClean="0"/>
              <a:t>.</a:t>
            </a:r>
          </a:p>
          <a:p>
            <a:endParaRPr lang="en-US" sz="2800" dirty="0"/>
          </a:p>
          <a:p>
            <a:r>
              <a:rPr lang="en-US" sz="2800" dirty="0"/>
              <a:t>A)	</a:t>
            </a:r>
            <a:r>
              <a:rPr lang="en-US" sz="2800" dirty="0" err="1"/>
              <a:t>Kuhl,Ben</a:t>
            </a:r>
            <a:endParaRPr lang="en-US" sz="2800" dirty="0"/>
          </a:p>
          <a:p>
            <a:r>
              <a:rPr lang="en-US" sz="2800" dirty="0"/>
              <a:t>B)	</a:t>
            </a:r>
            <a:r>
              <a:rPr lang="en-US" sz="2800" dirty="0" err="1"/>
              <a:t>Kuhne,Frederick</a:t>
            </a:r>
            <a:endParaRPr lang="en-US" sz="2800" dirty="0"/>
          </a:p>
          <a:p>
            <a:r>
              <a:rPr lang="en-US" sz="2800" dirty="0"/>
              <a:t>C)	</a:t>
            </a:r>
            <a:r>
              <a:rPr lang="en-US" sz="2800" dirty="0" err="1"/>
              <a:t>Konai,Rajyadhar</a:t>
            </a:r>
            <a:endParaRPr lang="en-US" sz="2800" dirty="0"/>
          </a:p>
          <a:p>
            <a:r>
              <a:rPr lang="en-US" sz="2800" dirty="0"/>
              <a:t>D)	</a:t>
            </a:r>
            <a:r>
              <a:rPr lang="en-US" sz="2800" dirty="0" err="1"/>
              <a:t>Kolliker</a:t>
            </a:r>
            <a:r>
              <a:rPr lang="en-US" sz="2800" dirty="0"/>
              <a:t>, Rudolph Albert Von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5586">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1"/>
          <p:cNvSpPr>
            <a:spLocks noChangeArrowheads="1"/>
          </p:cNvSpPr>
          <p:nvPr/>
        </p:nvSpPr>
        <p:spPr bwMode="auto">
          <a:xfrm>
            <a:off x="304800" y="457200"/>
            <a:ext cx="8305800" cy="5693866"/>
          </a:xfrm>
          <a:prstGeom prst="rect">
            <a:avLst/>
          </a:prstGeom>
          <a:noFill/>
          <a:ln w="9525">
            <a:noFill/>
            <a:miter lim="800000"/>
            <a:headEnd/>
            <a:tailEnd/>
          </a:ln>
        </p:spPr>
        <p:txBody>
          <a:bodyPr wrap="square">
            <a:spAutoFit/>
          </a:bodyPr>
          <a:lstStyle/>
          <a:p>
            <a:r>
              <a:rPr lang="en-US" sz="2800" dirty="0" smtClean="0"/>
              <a:t>An </a:t>
            </a:r>
            <a:r>
              <a:rPr lang="en-US" sz="2800" dirty="0"/>
              <a:t>early researcher on the hands and feet of mammals. He classified many of the various </a:t>
            </a:r>
            <a:r>
              <a:rPr lang="en-US" sz="2800" dirty="0" err="1"/>
              <a:t>epidermic</a:t>
            </a:r>
            <a:r>
              <a:rPr lang="en-US" sz="2800" dirty="0"/>
              <a:t> formations as scales but separated the fine lines that covered the pads. He wrote "Die </a:t>
            </a:r>
            <a:r>
              <a:rPr lang="en-US" sz="2800" dirty="0" err="1"/>
              <a:t>Schuppen</a:t>
            </a:r>
            <a:r>
              <a:rPr lang="en-US" sz="2800" dirty="0"/>
              <a:t> der </a:t>
            </a:r>
            <a:r>
              <a:rPr lang="en-US" sz="2800" dirty="0" err="1"/>
              <a:t>Saugetiere</a:t>
            </a:r>
            <a:r>
              <a:rPr lang="en-US" sz="2800" dirty="0"/>
              <a:t>" ("The Scales of Mammals") in 1894 where he stated that ridges didn't evolve from scales, they are of secondary origin</a:t>
            </a:r>
            <a:r>
              <a:rPr lang="en-US" sz="2800" dirty="0" smtClean="0"/>
              <a:t>.</a:t>
            </a:r>
          </a:p>
          <a:p>
            <a:endParaRPr lang="en-US" sz="2800" dirty="0"/>
          </a:p>
          <a:p>
            <a:r>
              <a:rPr lang="en-US" sz="2800" dirty="0"/>
              <a:t>A)	Reis, George</a:t>
            </a:r>
          </a:p>
          <a:p>
            <a:r>
              <a:rPr lang="en-US" sz="2800" dirty="0"/>
              <a:t>B)	</a:t>
            </a:r>
            <a:r>
              <a:rPr lang="en-US" sz="2800" dirty="0" smtClean="0"/>
              <a:t>Asbury, David</a:t>
            </a:r>
            <a:endParaRPr lang="en-US" sz="2800" dirty="0"/>
          </a:p>
          <a:p>
            <a:r>
              <a:rPr lang="en-US" sz="2800" dirty="0"/>
              <a:t>C)	Ross, Marion</a:t>
            </a:r>
          </a:p>
          <a:p>
            <a:r>
              <a:rPr lang="en-US" sz="2800" dirty="0"/>
              <a:t>D)	</a:t>
            </a:r>
            <a:r>
              <a:rPr lang="en-US" sz="2800" dirty="0" err="1"/>
              <a:t>Reh</a:t>
            </a:r>
            <a:r>
              <a:rPr lang="en-US" sz="2800" dirty="0"/>
              <a:t>, Ludwig</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661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1"/>
          <p:cNvSpPr>
            <a:spLocks noChangeArrowheads="1"/>
          </p:cNvSpPr>
          <p:nvPr/>
        </p:nvSpPr>
        <p:spPr bwMode="auto">
          <a:xfrm>
            <a:off x="609600" y="533400"/>
            <a:ext cx="7696200" cy="5509200"/>
          </a:xfrm>
          <a:prstGeom prst="rect">
            <a:avLst/>
          </a:prstGeom>
          <a:noFill/>
          <a:ln w="9525">
            <a:noFill/>
            <a:miter lim="800000"/>
            <a:headEnd/>
            <a:tailEnd/>
          </a:ln>
        </p:spPr>
        <p:txBody>
          <a:bodyPr>
            <a:spAutoFit/>
          </a:bodyPr>
          <a:lstStyle/>
          <a:p>
            <a:endParaRPr lang="en-US" sz="3200" dirty="0"/>
          </a:p>
          <a:p>
            <a:endParaRPr lang="en-US" sz="3200" dirty="0"/>
          </a:p>
          <a:p>
            <a:r>
              <a:rPr lang="en-US" sz="3200" dirty="0"/>
              <a:t>One of the original researchers of friction skin. It doesn't appear that he was interested in individuality but rather the development and function of friction skin.</a:t>
            </a:r>
          </a:p>
          <a:p>
            <a:r>
              <a:rPr lang="en-US" sz="3200" dirty="0"/>
              <a:t>	</a:t>
            </a:r>
          </a:p>
          <a:p>
            <a:r>
              <a:rPr lang="en-US" sz="3200" dirty="0"/>
              <a:t>A)	Herschel, Sir William James</a:t>
            </a:r>
          </a:p>
          <a:p>
            <a:r>
              <a:rPr lang="en-US" sz="3200" dirty="0"/>
              <a:t>B)	Hepburn, Dr. David</a:t>
            </a:r>
          </a:p>
          <a:p>
            <a:r>
              <a:rPr lang="en-US" sz="3200" dirty="0"/>
              <a:t>C)	Holt, Sarah B.</a:t>
            </a:r>
          </a:p>
          <a:p>
            <a:r>
              <a:rPr lang="en-US" sz="3200" dirty="0"/>
              <a:t>D)	Hudson, Dr. Erastus Mead</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7634">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1"/>
          <p:cNvSpPr>
            <a:spLocks noChangeArrowheads="1"/>
          </p:cNvSpPr>
          <p:nvPr/>
        </p:nvSpPr>
        <p:spPr bwMode="auto">
          <a:xfrm>
            <a:off x="533400" y="533400"/>
            <a:ext cx="7848600" cy="5262979"/>
          </a:xfrm>
          <a:prstGeom prst="rect">
            <a:avLst/>
          </a:prstGeom>
          <a:noFill/>
          <a:ln w="9525">
            <a:noFill/>
            <a:miter lim="800000"/>
            <a:headEnd/>
            <a:tailEnd/>
          </a:ln>
        </p:spPr>
        <p:txBody>
          <a:bodyPr>
            <a:spAutoFit/>
          </a:bodyPr>
          <a:lstStyle/>
          <a:p>
            <a:endParaRPr lang="en-US" sz="2800" dirty="0"/>
          </a:p>
          <a:p>
            <a:endParaRPr lang="en-US" sz="2800" dirty="0"/>
          </a:p>
          <a:p>
            <a:r>
              <a:rPr lang="en-US" sz="2800" dirty="0"/>
              <a:t>Acknowledged as the person responsible for implementing the Bertillon system in the United States. In 1887, he implemented this system while working as the Warden of the Illinois State Penitentiary at Joliet.	</a:t>
            </a:r>
            <a:endParaRPr lang="en-US" sz="2800" dirty="0" smtClean="0"/>
          </a:p>
          <a:p>
            <a:endParaRPr lang="en-US" sz="2800" dirty="0"/>
          </a:p>
          <a:p>
            <a:r>
              <a:rPr lang="en-US" sz="2800" dirty="0"/>
              <a:t>A)	</a:t>
            </a:r>
            <a:r>
              <a:rPr lang="en-US" sz="2800" dirty="0" err="1"/>
              <a:t>McClaughry</a:t>
            </a:r>
            <a:r>
              <a:rPr lang="en-US" sz="2800" dirty="0"/>
              <a:t>, Matthew Wilson</a:t>
            </a:r>
          </a:p>
          <a:p>
            <a:r>
              <a:rPr lang="en-US" sz="2800" dirty="0"/>
              <a:t>B)	</a:t>
            </a:r>
            <a:r>
              <a:rPr lang="en-US" sz="2800" dirty="0" err="1"/>
              <a:t>McClaughry</a:t>
            </a:r>
            <a:r>
              <a:rPr lang="en-US" sz="2800" dirty="0"/>
              <a:t>, Major Robert Wilson</a:t>
            </a:r>
          </a:p>
          <a:p>
            <a:r>
              <a:rPr lang="en-US" sz="2800" dirty="0"/>
              <a:t>C)	</a:t>
            </a:r>
            <a:r>
              <a:rPr lang="en-US" sz="2800" dirty="0" err="1"/>
              <a:t>McClaughry</a:t>
            </a:r>
            <a:r>
              <a:rPr lang="en-US" sz="2800" dirty="0"/>
              <a:t>, Alan</a:t>
            </a:r>
          </a:p>
          <a:p>
            <a:r>
              <a:rPr lang="en-US" sz="2800" dirty="0"/>
              <a:t>D)	</a:t>
            </a:r>
            <a:r>
              <a:rPr lang="en-US" sz="2800" dirty="0" err="1"/>
              <a:t>McClaughry</a:t>
            </a:r>
            <a:r>
              <a:rPr lang="en-US" sz="2800" dirty="0"/>
              <a:t>, John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8658">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
          <p:cNvSpPr>
            <a:spLocks noChangeArrowheads="1"/>
          </p:cNvSpPr>
          <p:nvPr/>
        </p:nvSpPr>
        <p:spPr bwMode="auto">
          <a:xfrm>
            <a:off x="609600" y="381000"/>
            <a:ext cx="7848600" cy="5324535"/>
          </a:xfrm>
          <a:prstGeom prst="rect">
            <a:avLst/>
          </a:prstGeom>
          <a:noFill/>
          <a:ln w="9525">
            <a:noFill/>
            <a:miter lim="800000"/>
            <a:headEnd/>
            <a:tailEnd/>
          </a:ln>
        </p:spPr>
        <p:txBody>
          <a:bodyPr>
            <a:spAutoFit/>
          </a:bodyPr>
          <a:lstStyle/>
          <a:p>
            <a:endParaRPr lang="en-US" sz="2800" dirty="0"/>
          </a:p>
          <a:p>
            <a:endParaRPr lang="en-US" sz="2800" dirty="0"/>
          </a:p>
          <a:p>
            <a:r>
              <a:rPr lang="en-US" sz="2800" dirty="0"/>
              <a:t>Established by the FBI in 1995. In 1999, the name was changed to better reflect the goals of this group. This organization develops standards and guidelines in the area of friction skin identification</a:t>
            </a:r>
            <a:r>
              <a:rPr lang="en-US" sz="2800" dirty="0" smtClean="0"/>
              <a:t>.</a:t>
            </a:r>
          </a:p>
          <a:p>
            <a:endParaRPr lang="en-US" sz="3200" dirty="0"/>
          </a:p>
          <a:p>
            <a:r>
              <a:rPr lang="en-US" sz="2800" dirty="0"/>
              <a:t>A)	SWGFAST</a:t>
            </a:r>
          </a:p>
          <a:p>
            <a:r>
              <a:rPr lang="en-US" sz="2800" dirty="0"/>
              <a:t>B)	TWGFAST</a:t>
            </a:r>
          </a:p>
          <a:p>
            <a:r>
              <a:rPr lang="en-US" sz="2800" dirty="0"/>
              <a:t>C)	NCIC</a:t>
            </a:r>
          </a:p>
          <a:p>
            <a:r>
              <a:rPr lang="en-US" sz="2800" dirty="0"/>
              <a:t>D)	IAFIS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9682">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
          <p:cNvSpPr>
            <a:spLocks noChangeArrowheads="1"/>
          </p:cNvSpPr>
          <p:nvPr/>
        </p:nvSpPr>
        <p:spPr bwMode="auto">
          <a:xfrm>
            <a:off x="533400" y="533400"/>
            <a:ext cx="7848600" cy="5016758"/>
          </a:xfrm>
          <a:prstGeom prst="rect">
            <a:avLst/>
          </a:prstGeom>
          <a:noFill/>
          <a:ln w="9525">
            <a:noFill/>
            <a:miter lim="800000"/>
            <a:headEnd/>
            <a:tailEnd/>
          </a:ln>
        </p:spPr>
        <p:txBody>
          <a:bodyPr wrap="square">
            <a:spAutoFit/>
          </a:bodyPr>
          <a:lstStyle/>
          <a:p>
            <a:endParaRPr lang="en-US" sz="3200" dirty="0"/>
          </a:p>
          <a:p>
            <a:endParaRPr lang="en-US" sz="3200" dirty="0"/>
          </a:p>
          <a:p>
            <a:r>
              <a:rPr lang="en-US" sz="3200" dirty="0"/>
              <a:t>The primary source of oils and fats found in perspiration is ______, a secretion of the sebaceous glands.	</a:t>
            </a:r>
            <a:endParaRPr lang="en-US" sz="3200" dirty="0" smtClean="0"/>
          </a:p>
          <a:p>
            <a:endParaRPr lang="en-US" sz="3200" dirty="0"/>
          </a:p>
          <a:p>
            <a:r>
              <a:rPr lang="en-US" sz="3200" dirty="0"/>
              <a:t>A)	urea</a:t>
            </a:r>
          </a:p>
          <a:p>
            <a:r>
              <a:rPr lang="en-US" sz="3200" dirty="0"/>
              <a:t>B)	peptides</a:t>
            </a:r>
          </a:p>
          <a:p>
            <a:r>
              <a:rPr lang="en-US" sz="3200" dirty="0"/>
              <a:t>C)	sebum</a:t>
            </a:r>
          </a:p>
          <a:p>
            <a:r>
              <a:rPr lang="en-US" sz="3200" dirty="0"/>
              <a:t>D)	none of these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18623669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2642">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1"/>
          <p:cNvSpPr>
            <a:spLocks noChangeArrowheads="1"/>
          </p:cNvSpPr>
          <p:nvPr/>
        </p:nvSpPr>
        <p:spPr bwMode="auto">
          <a:xfrm>
            <a:off x="533400" y="533400"/>
            <a:ext cx="8077200" cy="4832092"/>
          </a:xfrm>
          <a:prstGeom prst="rect">
            <a:avLst/>
          </a:prstGeom>
          <a:noFill/>
          <a:ln w="9525">
            <a:noFill/>
            <a:miter lim="800000"/>
            <a:headEnd/>
            <a:tailEnd/>
          </a:ln>
        </p:spPr>
        <p:txBody>
          <a:bodyPr wrap="square">
            <a:spAutoFit/>
          </a:bodyPr>
          <a:lstStyle/>
          <a:p>
            <a:endParaRPr lang="en-US" sz="2800" dirty="0"/>
          </a:p>
          <a:p>
            <a:endParaRPr lang="en-US" sz="2800" dirty="0"/>
          </a:p>
          <a:p>
            <a:r>
              <a:rPr lang="en-US" sz="2800" dirty="0"/>
              <a:t>He wrote a book entitled "Finger Print Evidence" and in 1917 invented the metal identification tags for all the Navy men in WWI that had their fingerprints etched on them</a:t>
            </a:r>
            <a:r>
              <a:rPr lang="en-US" sz="2800" dirty="0" smtClean="0"/>
              <a:t>.</a:t>
            </a:r>
          </a:p>
          <a:p>
            <a:endParaRPr lang="en-US" sz="2800" dirty="0"/>
          </a:p>
          <a:p>
            <a:r>
              <a:rPr lang="en-US" sz="2800" dirty="0"/>
              <a:t>A)	Taylor, Thomas</a:t>
            </a:r>
          </a:p>
          <a:p>
            <a:r>
              <a:rPr lang="en-US" sz="2800" dirty="0"/>
              <a:t>B)	Taylor, James Herbert</a:t>
            </a:r>
          </a:p>
          <a:p>
            <a:r>
              <a:rPr lang="en-US" sz="2800" dirty="0"/>
              <a:t>C)	Taylor, John</a:t>
            </a:r>
          </a:p>
          <a:p>
            <a:r>
              <a:rPr lang="en-US" sz="2800" dirty="0"/>
              <a:t>D)	Taylor, Robert</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0706">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
          <p:cNvSpPr>
            <a:spLocks noChangeArrowheads="1"/>
          </p:cNvSpPr>
          <p:nvPr/>
        </p:nvSpPr>
        <p:spPr bwMode="auto">
          <a:xfrm>
            <a:off x="457200" y="609600"/>
            <a:ext cx="8153400" cy="4401205"/>
          </a:xfrm>
          <a:prstGeom prst="rect">
            <a:avLst/>
          </a:prstGeom>
          <a:noFill/>
          <a:ln w="9525">
            <a:noFill/>
            <a:miter lim="800000"/>
            <a:headEnd/>
            <a:tailEnd/>
          </a:ln>
        </p:spPr>
        <p:txBody>
          <a:bodyPr wrap="square">
            <a:spAutoFit/>
          </a:bodyPr>
          <a:lstStyle/>
          <a:p>
            <a:endParaRPr lang="en-US" sz="2800" dirty="0"/>
          </a:p>
          <a:p>
            <a:endParaRPr lang="en-US" sz="2800" dirty="0"/>
          </a:p>
          <a:p>
            <a:r>
              <a:rPr lang="en-US" sz="2800" dirty="0"/>
              <a:t>A professor at the University of Bologna, Italy, this person published the results of his examination of friction skin with the newly invented microscope</a:t>
            </a:r>
            <a:r>
              <a:rPr lang="en-US" sz="2800" dirty="0" smtClean="0"/>
              <a:t>:</a:t>
            </a:r>
          </a:p>
          <a:p>
            <a:endParaRPr lang="en-US" sz="2800" dirty="0"/>
          </a:p>
          <a:p>
            <a:r>
              <a:rPr lang="en-US" sz="2800" dirty="0"/>
              <a:t>A)	Johannes </a:t>
            </a:r>
            <a:r>
              <a:rPr lang="en-US" sz="2800" dirty="0" err="1"/>
              <a:t>Pukinje</a:t>
            </a:r>
            <a:endParaRPr lang="en-US" sz="2800" dirty="0"/>
          </a:p>
          <a:p>
            <a:r>
              <a:rPr lang="en-US" sz="2800" dirty="0"/>
              <a:t>B)	Marcello </a:t>
            </a:r>
            <a:r>
              <a:rPr lang="en-US" sz="2800" dirty="0" err="1"/>
              <a:t>Malphighi</a:t>
            </a:r>
            <a:endParaRPr lang="en-US" sz="2800" dirty="0"/>
          </a:p>
          <a:p>
            <a:r>
              <a:rPr lang="en-US" sz="2800" dirty="0"/>
              <a:t>C)	</a:t>
            </a:r>
            <a:r>
              <a:rPr lang="en-US" sz="2800" dirty="0" err="1"/>
              <a:t>Govard</a:t>
            </a:r>
            <a:r>
              <a:rPr lang="en-US" sz="2800" dirty="0"/>
              <a:t> </a:t>
            </a:r>
            <a:r>
              <a:rPr lang="en-US" sz="2800" dirty="0" err="1"/>
              <a:t>Bidloo</a:t>
            </a:r>
            <a:endParaRPr lang="en-US" sz="2800" dirty="0"/>
          </a:p>
          <a:p>
            <a:r>
              <a:rPr lang="en-US" sz="2800" dirty="0"/>
              <a:t>D)	none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4802">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ChangeArrowheads="1"/>
          </p:cNvSpPr>
          <p:nvPr/>
        </p:nvSpPr>
        <p:spPr bwMode="auto">
          <a:xfrm>
            <a:off x="457200" y="685800"/>
            <a:ext cx="7772400" cy="4524315"/>
          </a:xfrm>
          <a:prstGeom prst="rect">
            <a:avLst/>
          </a:prstGeom>
          <a:noFill/>
          <a:ln w="9525">
            <a:noFill/>
            <a:miter lim="800000"/>
            <a:headEnd/>
            <a:tailEnd/>
          </a:ln>
        </p:spPr>
        <p:txBody>
          <a:bodyPr>
            <a:spAutoFit/>
          </a:bodyPr>
          <a:lstStyle/>
          <a:p>
            <a:endParaRPr lang="en-US" sz="3200" dirty="0"/>
          </a:p>
          <a:p>
            <a:endParaRPr lang="en-US" sz="3200" dirty="0"/>
          </a:p>
          <a:p>
            <a:r>
              <a:rPr lang="en-US" sz="3200" dirty="0"/>
              <a:t>This person is known as the "Father of Canadian Fingerprinting</a:t>
            </a:r>
            <a:r>
              <a:rPr lang="en-US" sz="3200" dirty="0" smtClean="0"/>
              <a:t>.“</a:t>
            </a:r>
          </a:p>
          <a:p>
            <a:endParaRPr lang="en-US" sz="3200" dirty="0"/>
          </a:p>
          <a:p>
            <a:r>
              <a:rPr lang="en-US" sz="3200" dirty="0"/>
              <a:t>A)	Juan Francisco </a:t>
            </a:r>
            <a:r>
              <a:rPr lang="en-US" sz="3200" dirty="0" err="1"/>
              <a:t>Steegers</a:t>
            </a:r>
            <a:r>
              <a:rPr lang="en-US" sz="3200" dirty="0"/>
              <a:t> y </a:t>
            </a:r>
            <a:r>
              <a:rPr lang="en-US" sz="3200" dirty="0" err="1"/>
              <a:t>Perera</a:t>
            </a:r>
            <a:endParaRPr lang="en-US" sz="3200" dirty="0"/>
          </a:p>
          <a:p>
            <a:r>
              <a:rPr lang="en-US" sz="3200" dirty="0"/>
              <a:t>B)	Edward Foster</a:t>
            </a:r>
          </a:p>
          <a:p>
            <a:r>
              <a:rPr lang="en-US" sz="3200" dirty="0"/>
              <a:t>C)	James Carrick</a:t>
            </a:r>
          </a:p>
          <a:p>
            <a:r>
              <a:rPr lang="en-US" sz="3200" dirty="0"/>
              <a:t>D)	William West</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685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133600"/>
            <a:ext cx="7086600" cy="3416320"/>
          </a:xfrm>
          <a:prstGeom prst="rect">
            <a:avLst/>
          </a:prstGeom>
          <a:noFill/>
        </p:spPr>
        <p:txBody>
          <a:bodyPr>
            <a:spAutoFit/>
          </a:bodyPr>
          <a:lstStyle/>
          <a:p>
            <a:pPr algn="ctr">
              <a:defRPr/>
            </a:pPr>
            <a:r>
              <a:rPr lang="en-US" sz="5400" b="1" dirty="0">
                <a:ln w="1905"/>
                <a:solidFill>
                  <a:srgbClr val="FF0000"/>
                </a:solidFill>
                <a:effectLst>
                  <a:innerShdw blurRad="69850" dist="43180" dir="5400000">
                    <a:srgbClr val="000000">
                      <a:alpha val="65000"/>
                    </a:srgbClr>
                  </a:innerShdw>
                </a:effectLst>
                <a:cs typeface="+mn-cs"/>
              </a:rPr>
              <a:t>Thank you for your Patience!</a:t>
            </a:r>
          </a:p>
          <a:p>
            <a:pPr algn="ctr">
              <a:defRPr/>
            </a:pPr>
            <a:r>
              <a:rPr lang="en-US" sz="5400" b="1" dirty="0">
                <a:ln w="1905"/>
                <a:solidFill>
                  <a:srgbClr val="FF0000"/>
                </a:solidFill>
                <a:effectLst>
                  <a:innerShdw blurRad="69850" dist="43180" dir="5400000">
                    <a:srgbClr val="000000">
                      <a:alpha val="65000"/>
                    </a:srgbClr>
                  </a:innerShdw>
                </a:effectLst>
                <a:cs typeface="+mn-cs"/>
              </a:rPr>
              <a:t>GOOD LUCK</a:t>
            </a:r>
          </a:p>
          <a:p>
            <a:pPr algn="ctr">
              <a:defRPr/>
            </a:pPr>
            <a:r>
              <a:rPr lang="en-US" sz="5400" b="1" dirty="0">
                <a:ln w="1905"/>
                <a:solidFill>
                  <a:srgbClr val="FF0000"/>
                </a:solidFill>
                <a:effectLst>
                  <a:innerShdw blurRad="69850" dist="43180" dir="5400000">
                    <a:srgbClr val="000000">
                      <a:alpha val="65000"/>
                    </a:srgbClr>
                  </a:innerShdw>
                </a:effectLst>
                <a:cs typeface="+mn-cs"/>
              </a:rPr>
              <a:t>GOD BLESS!!!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ChangeArrowheads="1"/>
          </p:cNvSpPr>
          <p:nvPr/>
        </p:nvSpPr>
        <p:spPr bwMode="auto">
          <a:xfrm>
            <a:off x="457200" y="533400"/>
            <a:ext cx="7772400" cy="4401205"/>
          </a:xfrm>
          <a:prstGeom prst="rect">
            <a:avLst/>
          </a:prstGeom>
          <a:noFill/>
          <a:ln w="9525">
            <a:noFill/>
            <a:miter lim="800000"/>
            <a:headEnd/>
            <a:tailEnd/>
          </a:ln>
        </p:spPr>
        <p:txBody>
          <a:bodyPr>
            <a:spAutoFit/>
          </a:bodyPr>
          <a:lstStyle/>
          <a:p>
            <a:endParaRPr lang="en-US" sz="2800" b="1" dirty="0"/>
          </a:p>
          <a:p>
            <a:endParaRPr lang="en-US" sz="2800" b="1" dirty="0"/>
          </a:p>
          <a:p>
            <a:r>
              <a:rPr lang="en-US" sz="2800" b="1" dirty="0" smtClean="0"/>
              <a:t>(1898) This first case in which fingerprint evidence was used to secure a conviction transpired in ___________________.</a:t>
            </a:r>
          </a:p>
          <a:p>
            <a:endParaRPr lang="en-US" sz="2800" b="1" dirty="0"/>
          </a:p>
          <a:p>
            <a:r>
              <a:rPr lang="en-US" sz="2800" b="1" dirty="0"/>
              <a:t>A)	</a:t>
            </a:r>
            <a:r>
              <a:rPr lang="en-US" sz="2800" b="1" dirty="0" smtClean="0"/>
              <a:t>State of Illinois </a:t>
            </a:r>
            <a:endParaRPr lang="en-US" sz="2800" b="1" dirty="0"/>
          </a:p>
          <a:p>
            <a:r>
              <a:rPr lang="en-US" sz="2800" b="1" dirty="0" smtClean="0"/>
              <a:t>B)      New York</a:t>
            </a:r>
            <a:endParaRPr lang="en-US" sz="2800" b="1" dirty="0"/>
          </a:p>
          <a:p>
            <a:r>
              <a:rPr lang="en-US" sz="2800" b="1" dirty="0"/>
              <a:t>C)	</a:t>
            </a:r>
            <a:r>
              <a:rPr lang="en-US" sz="2800" b="1" dirty="0" smtClean="0"/>
              <a:t>Bengal</a:t>
            </a:r>
            <a:endParaRPr lang="en-US" sz="2800" b="1" dirty="0"/>
          </a:p>
          <a:p>
            <a:r>
              <a:rPr lang="en-US" sz="2800" b="1" dirty="0"/>
              <a:t>D)	</a:t>
            </a:r>
            <a:r>
              <a:rPr lang="en-US" sz="2800" b="1" dirty="0" smtClean="0"/>
              <a:t>London</a:t>
            </a:r>
            <a:endParaRPr lang="en-US" sz="28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4290290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nodeType="clickEffect">
                                  <p:stCondLst>
                                    <p:cond delay="0"/>
                                  </p:stCondLst>
                                  <p:childTnLst>
                                    <p:animMotion origin="layout" path="M 0 0 L 0.067 0.04 C 0.081 0.049 0.102 0.054 0.124 0.054 C 0.149 0.054 0.169 0.049 0.183 0.04 L 0.25 0 E" pathEditMode="relative" ptsTypes="">
                                      <p:cBhvr>
                                        <p:cTn id="6" dur="2000" fill="hold"/>
                                        <p:tgtEl>
                                          <p:spTgt spid="206850">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ChangeArrowheads="1"/>
          </p:cNvSpPr>
          <p:nvPr/>
        </p:nvSpPr>
        <p:spPr bwMode="auto">
          <a:xfrm>
            <a:off x="533400" y="1295400"/>
            <a:ext cx="7772400" cy="3970318"/>
          </a:xfrm>
          <a:prstGeom prst="rect">
            <a:avLst/>
          </a:prstGeom>
          <a:noFill/>
          <a:ln w="9525">
            <a:noFill/>
            <a:miter lim="800000"/>
            <a:headEnd/>
            <a:tailEnd/>
          </a:ln>
        </p:spPr>
        <p:txBody>
          <a:bodyPr>
            <a:spAutoFit/>
          </a:bodyPr>
          <a:lstStyle/>
          <a:p>
            <a:endParaRPr lang="en-US" sz="2800" b="1" dirty="0"/>
          </a:p>
          <a:p>
            <a:endParaRPr lang="en-US" sz="2800" b="1" dirty="0"/>
          </a:p>
          <a:p>
            <a:r>
              <a:rPr lang="en-US" sz="2800" b="1" dirty="0" smtClean="0"/>
              <a:t>(1892) The first homicide case in Argentina solved by fingerprint evidence. </a:t>
            </a:r>
          </a:p>
          <a:p>
            <a:endParaRPr lang="en-US" sz="2800" b="1" dirty="0"/>
          </a:p>
          <a:p>
            <a:r>
              <a:rPr lang="en-US" sz="2800" b="1" dirty="0"/>
              <a:t>A)	</a:t>
            </a:r>
            <a:r>
              <a:rPr lang="en-US" sz="2800" b="1" dirty="0" err="1" smtClean="0"/>
              <a:t>Julpaiguri</a:t>
            </a:r>
            <a:r>
              <a:rPr lang="en-US" sz="2800" b="1" dirty="0" smtClean="0"/>
              <a:t> Murder</a:t>
            </a:r>
            <a:endParaRPr lang="en-US" sz="2800" b="1" dirty="0"/>
          </a:p>
          <a:p>
            <a:r>
              <a:rPr lang="en-US" sz="2800" b="1" dirty="0"/>
              <a:t>B)	</a:t>
            </a:r>
            <a:r>
              <a:rPr lang="en-US" sz="2800" b="1" dirty="0" smtClean="0"/>
              <a:t>Rojas Murder</a:t>
            </a:r>
            <a:endParaRPr lang="en-US" sz="2800" b="1" dirty="0"/>
          </a:p>
          <a:p>
            <a:r>
              <a:rPr lang="en-US" sz="2800" b="1" dirty="0"/>
              <a:t>C)	</a:t>
            </a:r>
            <a:r>
              <a:rPr lang="en-US" sz="2800" b="1" dirty="0" smtClean="0"/>
              <a:t>Joseph </a:t>
            </a:r>
            <a:r>
              <a:rPr lang="en-US" sz="2800" b="1" dirty="0" err="1" smtClean="0"/>
              <a:t>Reibel</a:t>
            </a:r>
            <a:endParaRPr lang="en-US" sz="2800" b="1" dirty="0"/>
          </a:p>
          <a:p>
            <a:r>
              <a:rPr lang="en-US" sz="2800" b="1" dirty="0"/>
              <a:t>D)	</a:t>
            </a:r>
            <a:r>
              <a:rPr lang="en-US" sz="2800" b="1" dirty="0" smtClean="0"/>
              <a:t>Stratton Case</a:t>
            </a:r>
            <a:endParaRPr lang="en-US" sz="28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42556821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685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ChangeArrowheads="1"/>
          </p:cNvSpPr>
          <p:nvPr/>
        </p:nvSpPr>
        <p:spPr bwMode="auto">
          <a:xfrm>
            <a:off x="457200" y="609600"/>
            <a:ext cx="7772400" cy="4401205"/>
          </a:xfrm>
          <a:prstGeom prst="rect">
            <a:avLst/>
          </a:prstGeom>
          <a:noFill/>
          <a:ln w="9525">
            <a:noFill/>
            <a:miter lim="800000"/>
            <a:headEnd/>
            <a:tailEnd/>
          </a:ln>
        </p:spPr>
        <p:txBody>
          <a:bodyPr>
            <a:spAutoFit/>
          </a:bodyPr>
          <a:lstStyle/>
          <a:p>
            <a:endParaRPr lang="en-US" sz="2800" b="1" dirty="0"/>
          </a:p>
          <a:p>
            <a:endParaRPr lang="en-US" sz="2800" b="1" dirty="0"/>
          </a:p>
          <a:p>
            <a:r>
              <a:rPr lang="en-US" sz="2800" b="1" dirty="0" smtClean="0"/>
              <a:t>The first trial in England that relied on fingerprint evidence involved an officer called by the name of _______?</a:t>
            </a:r>
          </a:p>
          <a:p>
            <a:endParaRPr lang="en-US" sz="2800" b="1" dirty="0"/>
          </a:p>
          <a:p>
            <a:r>
              <a:rPr lang="en-US" sz="2800" b="1" dirty="0"/>
              <a:t>A)	</a:t>
            </a:r>
            <a:r>
              <a:rPr lang="en-US" sz="2800" b="1" dirty="0" smtClean="0"/>
              <a:t>Juan </a:t>
            </a:r>
            <a:r>
              <a:rPr lang="en-US" sz="2800" b="1" dirty="0" err="1" smtClean="0"/>
              <a:t>Vucetich</a:t>
            </a:r>
            <a:endParaRPr lang="en-US" sz="2800" b="1" dirty="0"/>
          </a:p>
          <a:p>
            <a:r>
              <a:rPr lang="en-US" sz="2800" b="1" dirty="0"/>
              <a:t>B)	</a:t>
            </a:r>
            <a:r>
              <a:rPr lang="en-US" sz="2800" b="1" dirty="0" smtClean="0"/>
              <a:t>Charles </a:t>
            </a:r>
            <a:r>
              <a:rPr lang="en-US" sz="2800" b="1" dirty="0" err="1" smtClean="0"/>
              <a:t>Stockley</a:t>
            </a:r>
            <a:r>
              <a:rPr lang="en-US" sz="2800" b="1" dirty="0" smtClean="0"/>
              <a:t> Collins</a:t>
            </a:r>
            <a:r>
              <a:rPr lang="en-US" sz="2800" b="1" dirty="0" smtClean="0">
                <a:solidFill>
                  <a:schemeClr val="bg1"/>
                </a:solidFill>
              </a:rPr>
              <a:t> </a:t>
            </a:r>
            <a:endParaRPr lang="en-US" sz="2800" b="1" dirty="0">
              <a:solidFill>
                <a:schemeClr val="bg1"/>
              </a:solidFill>
            </a:endParaRPr>
          </a:p>
          <a:p>
            <a:r>
              <a:rPr lang="en-US" sz="2800" b="1" dirty="0"/>
              <a:t>C)	</a:t>
            </a:r>
            <a:r>
              <a:rPr lang="en-US" sz="2800" b="1" dirty="0" smtClean="0"/>
              <a:t>Alphonse Bertillon</a:t>
            </a:r>
            <a:endParaRPr lang="en-US" sz="2800" b="1" dirty="0"/>
          </a:p>
          <a:p>
            <a:r>
              <a:rPr lang="en-US" sz="2800" b="1" dirty="0"/>
              <a:t>D)	</a:t>
            </a:r>
            <a:r>
              <a:rPr lang="en-US" sz="2800" b="1" dirty="0" smtClean="0"/>
              <a:t>Edward Foster</a:t>
            </a:r>
            <a:endParaRPr lang="en-US" sz="28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36542434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685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1ce5d3c7a3a7cafa40adb06ce4b6fc26f8e4de"/>
</p:tagLst>
</file>

<file path=ppt/tags/tag1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Hopscotch.p3d 0"/>
  <p:tag name="POWER3D OPTIONS" val="Fast "/>
  <p:tag name="POWER3D IMAGE0" val="Pwrtrans.tga"/>
</p:tagLst>
</file>

<file path=ppt/tags/tag1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7"/>
  <p:tag name="POWER3D OPTIONS" val="Fast "/>
  <p:tag name="POWER3D IMAGE0" val="Pwrtrans.tga"/>
</p:tagLst>
</file>

<file path=ppt/tags/tag1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2"/>
  <p:tag name="POWER3D OPTIONS" val="Fast "/>
  <p:tag name="POWER3D IMAGE0" val="Pwrtrans.tga"/>
</p:tagLst>
</file>

<file path=ppt/tags/tag13.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1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5"/>
  <p:tag name="POWER3D OPTIONS" val="Fast "/>
  <p:tag name="POWER3D IMAGE0" val="Pwrtrans.tga"/>
</p:tagLst>
</file>

<file path=ppt/tags/tag1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2"/>
  <p:tag name="POWER3D OPTIONS" val="Fast "/>
  <p:tag name="POWER3D IMAGE0" val="Pwrtrans.tga"/>
</p:tagLst>
</file>

<file path=ppt/tags/tag1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Toaster.p3d 0"/>
  <p:tag name="POWER3D OPTIONS" val="Fast "/>
  <p:tag name="POWER3D IMAGE0" val="Pwrtrans.tga"/>
</p:tagLst>
</file>

<file path=ppt/tags/tag1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Cross.p3d 3"/>
  <p:tag name="POWER3D OPTIONS" val="Fast "/>
  <p:tag name="POWER3D IMAGE0" val="Pwrtrans.tga"/>
</p:tagLst>
</file>

<file path=ppt/tags/tag1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1"/>
  <p:tag name="POWER3D OPTIONS" val="Fast "/>
  <p:tag name="POWER3D IMAGE0" val="Pwrtrans.tga"/>
</p:tagLst>
</file>

<file path=ppt/tags/tag1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ualScreens.p3d 1"/>
  <p:tag name="POWER3D OPTIONS" val="Fast "/>
  <p:tag name="POWER3D IMAGE0" val="Pwrtrans.tga"/>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DualScreens.p3d 1"/>
  <p:tag name="POWER3D OPTIONS" val="Fast "/>
  <p:tag name="POWER3D IMAGE0" val="Pwrtrans.tga"/>
</p:tagLst>
</file>

<file path=ppt/tags/tag2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3"/>
  <p:tag name="POWER3D OPTIONS" val="Fast "/>
  <p:tag name="POWER3D IMAGE0" val="Pwrtrans.tga"/>
</p:tagLst>
</file>

<file path=ppt/tags/tag21.xml><?xml version="1.0" encoding="utf-8"?>
<p:tagLst xmlns:a="http://schemas.openxmlformats.org/drawingml/2006/main" xmlns:r="http://schemas.openxmlformats.org/officeDocument/2006/relationships" xmlns:p="http://schemas.openxmlformats.org/presentationml/2006/main">
  <p:tag name="POWER3D TRANSITION" val="DemoHopscotch.p3d 0"/>
  <p:tag name="POWER3D OPTIONS" val="Fast "/>
  <p:tag name="POWER3D IMAGE0" val="Pwrtrans.tga"/>
</p:tagLst>
</file>

<file path=ppt/tags/tag2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3"/>
  <p:tag name="POWER3D OPTIONS" val="Fast "/>
  <p:tag name="POWER3D IMAGE0" val="Pwrtrans.tga"/>
</p:tagLst>
</file>

<file path=ppt/tags/tag2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rbitingSphere.p3d 1"/>
  <p:tag name="POWER3D OPTIONS" val="Fast "/>
  <p:tag name="POWER3D IMAGE0" val="Pwrtrans.tga"/>
</p:tagLst>
</file>

<file path=ppt/tags/tag2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SpaceCubes.p3d 3"/>
  <p:tag name="POWER3D OPTIONS" val="Fast "/>
  <p:tag name="POWER3D IMAGE0" val="Pwrtrans.tga"/>
</p:tagLst>
</file>

<file path=ppt/tags/tag2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UndulatingBars.p3d 1"/>
  <p:tag name="POWER3D OPTIONS" val="Fast "/>
  <p:tag name="POWER3D IMAGE0" val="Pwrtrans.tga"/>
</p:tagLst>
</file>

<file path=ppt/tags/tag2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1"/>
  <p:tag name="POWER3D OPTIONS" val="Fast "/>
  <p:tag name="POWER3D IMAGE0" val="Pwrtrans.tga"/>
</p:tagLst>
</file>

<file path=ppt/tags/tag2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ox.p3d 0"/>
  <p:tag name="POWER3D OPTIONS" val="Fast "/>
  <p:tag name="POWER3D IMAGE0" val="Pwrtrans.tga"/>
</p:tagLst>
</file>

<file path=ppt/tags/tag2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minos.p3d 0"/>
  <p:tag name="POWER3D OPTIONS" val="Fast "/>
  <p:tag name="POWER3D IMAGE0" val="Pwrtrans.tga"/>
</p:tagLst>
</file>

<file path=ppt/tags/tag2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UndulatingBars.p3d 2"/>
  <p:tag name="POWER3D OPTIONS" val="Fast "/>
  <p:tag name="POWER3D IMAGE0" val="Pwrtrans.tga"/>
</p:tagLst>
</file>

<file path=ppt/tags/tag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2"/>
  <p:tag name="POWER3D OPTIONS" val="Fast "/>
  <p:tag name="POWER3D IMAGE0" val="Pwrtrans.tga"/>
</p:tagLst>
</file>

<file path=ppt/tags/tag3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1"/>
  <p:tag name="POWER3D OPTIONS" val="Fast "/>
  <p:tag name="POWER3D IMAGE0" val="Pwrtrans.tga"/>
</p:tagLst>
</file>

<file path=ppt/tags/tag3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ox.p3d 3"/>
  <p:tag name="POWER3D OPTIONS" val="Fast "/>
  <p:tag name="POWER3D IMAGE0" val="Pwrtrans.tga"/>
</p:tagLst>
</file>

<file path=ppt/tags/tag3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minos.p3d 1"/>
  <p:tag name="POWER3D OPTIONS" val="Fast "/>
  <p:tag name="POWER3D IMAGE0" val="Pwrtrans.tga"/>
</p:tagLst>
</file>

<file path=ppt/tags/tag3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Helix.p3d 1"/>
  <p:tag name="POWER3D OPTIONS" val="Fast "/>
  <p:tag name="POWER3D IMAGE0" val="Pwrtrans.tga"/>
</p:tagLst>
</file>

<file path=ppt/tags/tag3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ualScreens.p3d 0"/>
  <p:tag name="POWER3D OPTIONS" val="Fast "/>
  <p:tag name="POWER3D IMAGE0" val="Pwrtrans.tga"/>
</p:tagLst>
</file>

<file path=ppt/tags/tag3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1"/>
  <p:tag name="POWER3D OPTIONS" val="Fast "/>
  <p:tag name="POWER3D IMAGE0" val="Pwrtrans.tga"/>
</p:tagLst>
</file>

<file path=ppt/tags/tag3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1"/>
  <p:tag name="POWER3D OPTIONS" val="Fast "/>
  <p:tag name="POWER3D IMAGE0" val="Pwrtrans.tga"/>
</p:tagLst>
</file>

<file path=ppt/tags/tag3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olodex.p3d 0"/>
  <p:tag name="POWER3D OPTIONS" val="Fast "/>
  <p:tag name="POWER3D IMAGE0" val="Pwrtrans.tga"/>
</p:tagLst>
</file>

<file path=ppt/tags/tag3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ubic'sCube.p3d 1"/>
  <p:tag name="POWER3D OPTIONS" val="Fast "/>
  <p:tag name="POWER3D IMAGE0" val="Pwrtrans.tga"/>
</p:tagLst>
</file>

<file path=ppt/tags/tag3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SpaceCubes.p3d 3"/>
  <p:tag name="POWER3D OPTIONS" val="Fast "/>
  <p:tag name="POWER3D IMAGE0" val="Pwrtrans.tga"/>
</p:tagLst>
</file>

<file path=ppt/tags/tag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minos.p3d 0"/>
  <p:tag name="POWER3D OPTIONS" val="Fast "/>
  <p:tag name="POWER3D IMAGE0" val="Pwrtrans.tga"/>
</p:tagLst>
</file>

<file path=ppt/tags/tag4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UndulatingBars.p3d 4"/>
  <p:tag name="POWER3D OPTIONS" val="Fast "/>
  <p:tag name="POWER3D IMAGE0" val="Pwrtrans.tga"/>
</p:tagLst>
</file>

<file path=ppt/tags/tag4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ualScreens.p3d 3"/>
  <p:tag name="POWER3D OPTIONS" val="Fast "/>
  <p:tag name="POWER3D IMAGE0" val="Pwrtrans.tga"/>
</p:tagLst>
</file>

<file path=ppt/tags/tag4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1"/>
  <p:tag name="POWER3D OPTIONS" val="Fast "/>
  <p:tag name="POWER3D IMAGE0" val="Pwrtrans.tga"/>
</p:tagLst>
</file>

<file path=ppt/tags/tag4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Helix.p3d 0"/>
  <p:tag name="POWER3D OPTIONS" val="Fast "/>
  <p:tag name="POWER3D IMAGE0" val="Pwrtrans.tga"/>
</p:tagLst>
</file>

<file path=ppt/tags/tag4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rbitingSphere.p3d 0"/>
  <p:tag name="POWER3D OPTIONS" val="Fast "/>
  <p:tag name="POWER3D IMAGE0" val="Pwrtrans.tga"/>
</p:tagLst>
</file>

<file path=ppt/tags/tag4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ox.p3d 2"/>
  <p:tag name="POWER3D OPTIONS" val="Fast "/>
  <p:tag name="POWER3D IMAGE0" val="Pwrtrans.tga"/>
</p:tagLst>
</file>

<file path=ppt/tags/tag4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2"/>
  <p:tag name="POWER3D OPTIONS" val="Fast "/>
  <p:tag name="POWER3D IMAGE0" val="Pwrtrans.tga"/>
</p:tagLst>
</file>

<file path=ppt/tags/tag4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olodex.p3d 1"/>
  <p:tag name="POWER3D OPTIONS" val="Fast "/>
  <p:tag name="POWER3D IMAGE0" val="Pwrtrans.tga"/>
</p:tagLst>
</file>

<file path=ppt/tags/tag4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1"/>
  <p:tag name="POWER3D OPTIONS" val="Fast "/>
  <p:tag name="POWER3D IMAGE0" val="Pwrtrans.tga"/>
</p:tagLst>
</file>

<file path=ppt/tags/tag4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ox.p3d 0"/>
  <p:tag name="POWER3D OPTIONS" val="Fast "/>
  <p:tag name="POWER3D IMAGE0" val="Pwrtrans.tga"/>
</p:tagLst>
</file>

<file path=ppt/tags/tag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1"/>
  <p:tag name="POWER3D OPTIONS" val="Fast "/>
  <p:tag name="POWER3D IMAGE0" val="Pwrtrans.tga"/>
</p:tagLst>
</file>

<file path=ppt/tags/tag5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minos.p3d 0"/>
  <p:tag name="POWER3D OPTIONS" val="Fast "/>
  <p:tag name="POWER3D IMAGE0" val="Pwrtrans.tga"/>
</p:tagLst>
</file>

<file path=ppt/tags/tag5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Cross.p3d 3"/>
  <p:tag name="POWER3D OPTIONS" val="Fast "/>
  <p:tag name="POWER3D IMAGE0" val="Pwrtrans.tga"/>
</p:tagLst>
</file>

<file path=ppt/tags/tag5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Helix.p3d 0"/>
  <p:tag name="POWER3D OPTIONS" val="Fast "/>
  <p:tag name="POWER3D IMAGE0" val="Pwrtrans.tga"/>
</p:tagLst>
</file>

<file path=ppt/tags/tag5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ualScreens.p3d 0"/>
  <p:tag name="POWER3D OPTIONS" val="Fast "/>
  <p:tag name="POWER3D IMAGE0" val="Pwrtrans.tga"/>
</p:tagLst>
</file>

<file path=ppt/tags/tag5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Hopscotch.p3d 0"/>
  <p:tag name="POWER3D OPTIONS" val="Fast "/>
  <p:tag name="POWER3D IMAGE0" val="Pwrtrans.tga"/>
</p:tagLst>
</file>

<file path=ppt/tags/tag5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3"/>
  <p:tag name="POWER3D OPTIONS" val="Fast "/>
  <p:tag name="POWER3D IMAGE0" val="Pwrtrans.tga"/>
</p:tagLst>
</file>

<file path=ppt/tags/tag56.xml><?xml version="1.0" encoding="utf-8"?>
<p:tagLst xmlns:a="http://schemas.openxmlformats.org/drawingml/2006/main" xmlns:r="http://schemas.openxmlformats.org/officeDocument/2006/relationships" xmlns:p="http://schemas.openxmlformats.org/presentationml/2006/main">
  <p:tag name="POWER3D TRANSITION" val="DemoOrbitingSphere.p3d 0"/>
  <p:tag name="POWER3D OPTIONS" val="Fast "/>
  <p:tag name="POWER3D IMAGE0" val="Pwrtrans.tga"/>
</p:tagLst>
</file>

<file path=ppt/tags/tag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1"/>
  <p:tag name="POWER3D OPTIONS" val="Fast "/>
  <p:tag name="POWER3D IMAGE0" val="Pwrtrans.tga"/>
</p:tagLst>
</file>

<file path=ppt/tags/tag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3"/>
  <p:tag name="POWER3D OPTIONS" val="Fast "/>
  <p:tag name="POWER3D IMAGE0" val="Pwrtrans.tga"/>
</p:tagLst>
</file>

<file path=ppt/tags/tag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Hopscotch.p3d 0"/>
  <p:tag name="POWER3D OPTIONS" val="Fast "/>
  <p:tag name="POWER3D IMAGE0" val="Pwrtrans.tga"/>
</p:tagLst>
</file>

<file path=ppt/tags/tag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Toaster.p3d 0"/>
  <p:tag name="POWER3D OPTIONS" val="Fast "/>
  <p:tag name="POWER3D IMAGE0" val="Pwrtrans.tga"/>
</p:tagLst>
</file>

<file path=ppt/theme/theme1.xml><?xml version="1.0" encoding="utf-8"?>
<a:theme xmlns:a="http://schemas.openxmlformats.org/drawingml/2006/main" name="TimeForQuestions_am_18_CrystalGraphics.com_PowerPoint_Templates_trial">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0000"/>
        </a:dk1>
        <a:lt1>
          <a:srgbClr val="666699"/>
        </a:lt1>
        <a:dk2>
          <a:srgbClr val="0000FF"/>
        </a:dk2>
        <a:lt2>
          <a:srgbClr val="3E3E5C"/>
        </a:lt2>
        <a:accent1>
          <a:srgbClr val="60597B"/>
        </a:accent1>
        <a:accent2>
          <a:srgbClr val="6666FF"/>
        </a:accent2>
        <a:accent3>
          <a:srgbClr val="B8B8CA"/>
        </a:accent3>
        <a:accent4>
          <a:srgbClr val="DA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FF0000"/>
        </a:dk1>
        <a:lt1>
          <a:srgbClr val="666699"/>
        </a:lt1>
        <a:dk2>
          <a:srgbClr val="0066FF"/>
        </a:dk2>
        <a:lt2>
          <a:srgbClr val="3E3E5C"/>
        </a:lt2>
        <a:accent1>
          <a:srgbClr val="60597B"/>
        </a:accent1>
        <a:accent2>
          <a:srgbClr val="6666FF"/>
        </a:accent2>
        <a:accent3>
          <a:srgbClr val="B8B8CA"/>
        </a:accent3>
        <a:accent4>
          <a:srgbClr val="DA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TimeForQuestions_am_18_CrystalGraphics.com_PowerPoint_Templates_trial</Template>
  <TotalTime>5139</TotalTime>
  <Words>2107</Words>
  <Application>Microsoft Office PowerPoint</Application>
  <PresentationFormat>On-screen Show (4:3)</PresentationFormat>
  <Paragraphs>539</Paragraphs>
  <Slides>63</Slides>
  <Notes>6</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TimeForQuestions_am_18_CrystalGraphics.com_PowerPoint_Templates_trial</vt:lpstr>
      <vt:lpstr>REVIEW QUESTIONS FOCUSED ON COMPETENCY #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joel</dc:creator>
  <cp:lastModifiedBy>ASAR</cp:lastModifiedBy>
  <cp:revision>144</cp:revision>
  <dcterms:created xsi:type="dcterms:W3CDTF">2012-02-18T13:08:51Z</dcterms:created>
  <dcterms:modified xsi:type="dcterms:W3CDTF">2015-02-28T21:05:46Z</dcterms:modified>
</cp:coreProperties>
</file>