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56"/>
  </p:notesMasterIdLst>
  <p:sldIdLst>
    <p:sldId id="256" r:id="rId2"/>
    <p:sldId id="270" r:id="rId3"/>
    <p:sldId id="482" r:id="rId4"/>
    <p:sldId id="503" r:id="rId5"/>
    <p:sldId id="276" r:id="rId6"/>
    <p:sldId id="277" r:id="rId7"/>
    <p:sldId id="278" r:id="rId8"/>
    <p:sldId id="284" r:id="rId9"/>
    <p:sldId id="285" r:id="rId10"/>
    <p:sldId id="294" r:id="rId11"/>
    <p:sldId id="299" r:id="rId12"/>
    <p:sldId id="459" r:id="rId13"/>
    <p:sldId id="460" r:id="rId14"/>
    <p:sldId id="461" r:id="rId15"/>
    <p:sldId id="462" r:id="rId16"/>
    <p:sldId id="463" r:id="rId17"/>
    <p:sldId id="464" r:id="rId18"/>
    <p:sldId id="467" r:id="rId19"/>
    <p:sldId id="468" r:id="rId20"/>
    <p:sldId id="469" r:id="rId21"/>
    <p:sldId id="471" r:id="rId22"/>
    <p:sldId id="472" r:id="rId23"/>
    <p:sldId id="480" r:id="rId24"/>
    <p:sldId id="321" r:id="rId25"/>
    <p:sldId id="346" r:id="rId26"/>
    <p:sldId id="348" r:id="rId27"/>
    <p:sldId id="352" r:id="rId28"/>
    <p:sldId id="353" r:id="rId29"/>
    <p:sldId id="358" r:id="rId30"/>
    <p:sldId id="360" r:id="rId31"/>
    <p:sldId id="371" r:id="rId32"/>
    <p:sldId id="481" r:id="rId33"/>
    <p:sldId id="398" r:id="rId34"/>
    <p:sldId id="401" r:id="rId35"/>
    <p:sldId id="402" r:id="rId36"/>
    <p:sldId id="404" r:id="rId37"/>
    <p:sldId id="411" r:id="rId38"/>
    <p:sldId id="414" r:id="rId39"/>
    <p:sldId id="428" r:id="rId40"/>
    <p:sldId id="429" r:id="rId41"/>
    <p:sldId id="431" r:id="rId42"/>
    <p:sldId id="432" r:id="rId43"/>
    <p:sldId id="433" r:id="rId44"/>
    <p:sldId id="435" r:id="rId45"/>
    <p:sldId id="439" r:id="rId46"/>
    <p:sldId id="440" r:id="rId47"/>
    <p:sldId id="441" r:id="rId48"/>
    <p:sldId id="442" r:id="rId49"/>
    <p:sldId id="444" r:id="rId50"/>
    <p:sldId id="446" r:id="rId51"/>
    <p:sldId id="451" r:id="rId52"/>
    <p:sldId id="454" r:id="rId53"/>
    <p:sldId id="375" r:id="rId54"/>
    <p:sldId id="457" r:id="rId55"/>
  </p:sldIdLst>
  <p:sldSz cx="9144000" cy="6858000" type="screen4x3"/>
  <p:notesSz cx="6858000" cy="9144000"/>
  <p:custDataLst>
    <p:tags r:id="rId5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376" autoAdjust="0"/>
  </p:normalViewPr>
  <p:slideViewPr>
    <p:cSldViewPr>
      <p:cViewPr>
        <p:scale>
          <a:sx n="78" d="100"/>
          <a:sy n="78" d="100"/>
        </p:scale>
        <p:origin x="-9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4627A5-4007-43BC-9065-2E5BCA7BA4A7}" type="datetimeFigureOut">
              <a:rPr lang="en-US"/>
              <a:pPr>
                <a:defRPr/>
              </a:pPr>
              <a:t>8/28/2014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E7172D-9408-4272-B5CC-C580D0C0A575}" type="slidenum">
              <a:rPr lang="en-US"/>
              <a:pPr>
                <a:defRPr/>
              </a:pPr>
              <a:t>‹#›</a:t>
            </a:fld>
            <a:endParaRPr lang="en-US" dirty="0"/>
          </a:p>
        </p:txBody>
      </p:sp>
    </p:spTree>
    <p:extLst>
      <p:ext uri="{BB962C8B-B14F-4D97-AF65-F5344CB8AC3E}">
        <p14:creationId xmlns:p14="http://schemas.microsoft.com/office/powerpoint/2010/main" val="365998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0"/>
            <a:ext cx="7086600" cy="914400"/>
          </a:xfrm>
        </p:spPr>
        <p:txBody>
          <a:bodyPr/>
          <a:lstStyle>
            <a:lvl1pPr>
              <a:defRPr>
                <a:effectLst>
                  <a:outerShdw blurRad="38100" dist="38100" dir="2700000" algn="tl">
                    <a:srgbClr val="000000"/>
                  </a:outerShdw>
                </a:effectLst>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57200" y="838200"/>
            <a:ext cx="6400800" cy="609600"/>
          </a:xfrm>
        </p:spPr>
        <p:txBody>
          <a:bodyPr/>
          <a:lstStyle>
            <a:lvl1pPr marL="0" indent="0">
              <a:buFontTx/>
              <a:buNone/>
              <a:defRPr sz="2800">
                <a:effectLst>
                  <a:outerShdw blurRad="38100" dist="38100" dir="2700000" algn="tl">
                    <a:srgbClr val="000000"/>
                  </a:outerShdw>
                </a:effectLst>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2590800" y="6305550"/>
            <a:ext cx="1676400" cy="476250"/>
          </a:xfrm>
        </p:spPr>
        <p:txBody>
          <a:bodyPr/>
          <a:lstStyle>
            <a:lvl1pPr>
              <a:defRPr>
                <a:solidFill>
                  <a:srgbClr val="000000"/>
                </a:solidFill>
              </a:defRPr>
            </a:lvl1pPr>
          </a:lstStyle>
          <a:p>
            <a:pPr>
              <a:defRPr/>
            </a:pPr>
            <a:fld id="{687E12F2-7331-4611-9FB8-D3EE53B872F2}" type="datetime1">
              <a:rPr lang="en-US" smtClean="0"/>
              <a:t>8/28/2014</a:t>
            </a:fld>
            <a:endParaRPr lang="en-US" dirty="0"/>
          </a:p>
        </p:txBody>
      </p:sp>
      <p:sp>
        <p:nvSpPr>
          <p:cNvPr id="3077" name="Rectangle 5"/>
          <p:cNvSpPr>
            <a:spLocks noGrp="1" noChangeArrowheads="1"/>
          </p:cNvSpPr>
          <p:nvPr>
            <p:ph type="ftr" sz="quarter" idx="3"/>
          </p:nvPr>
        </p:nvSpPr>
        <p:spPr>
          <a:xfrm>
            <a:off x="4572000" y="6305550"/>
            <a:ext cx="2286000" cy="476250"/>
          </a:xfrm>
        </p:spPr>
        <p:txBody>
          <a:bodyPr/>
          <a:lstStyle>
            <a:lvl1pPr>
              <a:defRPr>
                <a:solidFill>
                  <a:srgbClr val="000000"/>
                </a:solidFill>
              </a:defRPr>
            </a:lvl1pPr>
          </a:lstStyle>
          <a:p>
            <a:pPr>
              <a:defRPr/>
            </a:pPr>
            <a:r>
              <a:rPr lang="en-US" smtClean="0"/>
              <a:t>aps_crimhead@yahoo.com</a:t>
            </a:r>
            <a:endParaRPr lang="en-US"/>
          </a:p>
        </p:txBody>
      </p:sp>
      <p:sp>
        <p:nvSpPr>
          <p:cNvPr id="3078" name="Rectangle 6"/>
          <p:cNvSpPr>
            <a:spLocks noGrp="1" noChangeArrowheads="1"/>
          </p:cNvSpPr>
          <p:nvPr>
            <p:ph type="sldNum" sz="quarter" idx="4"/>
          </p:nvPr>
        </p:nvSpPr>
        <p:spPr>
          <a:xfrm>
            <a:off x="7086600" y="6305550"/>
            <a:ext cx="1600200" cy="476250"/>
          </a:xfrm>
        </p:spPr>
        <p:txBody>
          <a:bodyPr/>
          <a:lstStyle>
            <a:lvl1pPr>
              <a:defRPr>
                <a:solidFill>
                  <a:srgbClr val="000000"/>
                </a:solidFill>
              </a:defRPr>
            </a:lvl1pPr>
          </a:lstStyle>
          <a:p>
            <a:pPr>
              <a:defRPr/>
            </a:pPr>
            <a:fld id="{50C62724-6682-4EE9-8F2A-2D248D13F642}" type="slidenum">
              <a:rPr lang="en-US" smtClean="0"/>
              <a:pPr>
                <a:defRPr/>
              </a:pPr>
              <a:t>‹#›</a:t>
            </a:fld>
            <a:endParaRPr lang="en-US" dirty="0"/>
          </a:p>
        </p:txBody>
      </p:sp>
    </p:spTree>
  </p:cSld>
  <p:clrMapOvr>
    <a:masterClrMapping/>
  </p:clrMapOvr>
  <p:transition>
    <p:zoom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4BD609-84C3-4118-8211-AC17679ADEF2}"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F702F51-5E8A-4E77-BADF-2E9CF7C8C148}" type="slidenum">
              <a:rPr lang="en-US" smtClean="0"/>
              <a:pPr>
                <a:defRPr/>
              </a:pPr>
              <a:t>‹#›</a:t>
            </a:fld>
            <a:endParaRPr lang="en-US" dirty="0"/>
          </a:p>
        </p:txBody>
      </p:sp>
    </p:spTree>
    <p:extLst>
      <p:ext uri="{BB962C8B-B14F-4D97-AF65-F5344CB8AC3E}">
        <p14:creationId xmlns:p14="http://schemas.microsoft.com/office/powerpoint/2010/main" val="133063543"/>
      </p:ext>
    </p:extLst>
  </p:cSld>
  <p:clrMapOvr>
    <a:masterClrMapping/>
  </p:clrMapOvr>
  <p:transition>
    <p:zoom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11362-99EC-454B-B2ED-864F3C3EDC06}"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2410C969-C664-4818-82AF-4FEF7718EFDD}" type="slidenum">
              <a:rPr lang="en-US" smtClean="0"/>
              <a:pPr>
                <a:defRPr/>
              </a:pPr>
              <a:t>‹#›</a:t>
            </a:fld>
            <a:endParaRPr lang="en-US" dirty="0"/>
          </a:p>
        </p:txBody>
      </p:sp>
    </p:spTree>
    <p:extLst>
      <p:ext uri="{BB962C8B-B14F-4D97-AF65-F5344CB8AC3E}">
        <p14:creationId xmlns:p14="http://schemas.microsoft.com/office/powerpoint/2010/main" val="2621464958"/>
      </p:ext>
    </p:extLst>
  </p:cSld>
  <p:clrMapOvr>
    <a:masterClrMapping/>
  </p:clrMapOvr>
  <p:transition>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C685C2-FD81-4416-B14A-8E60B798B5CC}"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473E4FA-5128-4097-9DBA-AD8A4A24BAAB}" type="slidenum">
              <a:rPr lang="en-US" smtClean="0"/>
              <a:pPr>
                <a:defRPr/>
              </a:pPr>
              <a:t>‹#›</a:t>
            </a:fld>
            <a:endParaRPr lang="en-US" dirty="0"/>
          </a:p>
        </p:txBody>
      </p:sp>
    </p:spTree>
    <p:extLst>
      <p:ext uri="{BB962C8B-B14F-4D97-AF65-F5344CB8AC3E}">
        <p14:creationId xmlns:p14="http://schemas.microsoft.com/office/powerpoint/2010/main" val="34211585"/>
      </p:ext>
    </p:extLst>
  </p:cSld>
  <p:clrMapOvr>
    <a:masterClrMapping/>
  </p:clrMapOvr>
  <p:transition>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5C6D70-9359-4CD7-8B96-BF0DFF887F85}"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A82B3A63-DA07-4955-B48C-6613F4F63EC6}" type="slidenum">
              <a:rPr lang="en-US" smtClean="0"/>
              <a:pPr>
                <a:defRPr/>
              </a:pPr>
              <a:t>‹#›</a:t>
            </a:fld>
            <a:endParaRPr lang="en-US" dirty="0"/>
          </a:p>
        </p:txBody>
      </p:sp>
    </p:spTree>
    <p:extLst>
      <p:ext uri="{BB962C8B-B14F-4D97-AF65-F5344CB8AC3E}">
        <p14:creationId xmlns:p14="http://schemas.microsoft.com/office/powerpoint/2010/main" val="3934105280"/>
      </p:ext>
    </p:extLst>
  </p:cSld>
  <p:clrMapOvr>
    <a:masterClrMapping/>
  </p:clrMapOvr>
  <p:transition>
    <p:zoom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1ABE9BF-A4F6-4D46-9FAB-1AE0003004B0}"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B543479F-D24E-455D-9F77-A2AAEDACC535}" type="slidenum">
              <a:rPr lang="en-US" smtClean="0"/>
              <a:pPr>
                <a:defRPr/>
              </a:pPr>
              <a:t>‹#›</a:t>
            </a:fld>
            <a:endParaRPr lang="en-US" dirty="0"/>
          </a:p>
        </p:txBody>
      </p:sp>
    </p:spTree>
    <p:extLst>
      <p:ext uri="{BB962C8B-B14F-4D97-AF65-F5344CB8AC3E}">
        <p14:creationId xmlns:p14="http://schemas.microsoft.com/office/powerpoint/2010/main" val="141749693"/>
      </p:ext>
    </p:extLst>
  </p:cSld>
  <p:clrMapOvr>
    <a:masterClrMapping/>
  </p:clrMapOvr>
  <p:transition>
    <p:zoom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8245C71-9B05-4294-95A4-127E0A0B0021}" type="datetime1">
              <a:rPr lang="en-US" smtClean="0"/>
              <a:t>8/28/2014</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9" name="Slide Number Placeholder 8"/>
          <p:cNvSpPr>
            <a:spLocks noGrp="1"/>
          </p:cNvSpPr>
          <p:nvPr>
            <p:ph type="sldNum" sz="quarter" idx="12"/>
          </p:nvPr>
        </p:nvSpPr>
        <p:spPr/>
        <p:txBody>
          <a:bodyPr/>
          <a:lstStyle>
            <a:lvl1pPr>
              <a:defRPr/>
            </a:lvl1pPr>
          </a:lstStyle>
          <a:p>
            <a:pPr>
              <a:defRPr/>
            </a:pPr>
            <a:fld id="{FEF3308B-A151-4D3B-810C-1C4958FC34F6}" type="slidenum">
              <a:rPr lang="en-US" smtClean="0"/>
              <a:pPr>
                <a:defRPr/>
              </a:pPr>
              <a:t>‹#›</a:t>
            </a:fld>
            <a:endParaRPr lang="en-US" dirty="0"/>
          </a:p>
        </p:txBody>
      </p:sp>
    </p:spTree>
    <p:extLst>
      <p:ext uri="{BB962C8B-B14F-4D97-AF65-F5344CB8AC3E}">
        <p14:creationId xmlns:p14="http://schemas.microsoft.com/office/powerpoint/2010/main" val="3995129419"/>
      </p:ext>
    </p:extLst>
  </p:cSld>
  <p:clrMapOvr>
    <a:masterClrMapping/>
  </p:clrMapOvr>
  <p:transition>
    <p:zoom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284342-082E-4C8F-A619-414508ECBEA2}" type="datetime1">
              <a:rPr lang="en-US" smtClean="0"/>
              <a:t>8/28/2014</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5" name="Slide Number Placeholder 4"/>
          <p:cNvSpPr>
            <a:spLocks noGrp="1"/>
          </p:cNvSpPr>
          <p:nvPr>
            <p:ph type="sldNum" sz="quarter" idx="12"/>
          </p:nvPr>
        </p:nvSpPr>
        <p:spPr/>
        <p:txBody>
          <a:bodyPr/>
          <a:lstStyle>
            <a:lvl1pPr>
              <a:defRPr/>
            </a:lvl1pPr>
          </a:lstStyle>
          <a:p>
            <a:pPr>
              <a:defRPr/>
            </a:pPr>
            <a:fld id="{A36DFB21-22CA-400A-A228-1C64CC3BE035}" type="slidenum">
              <a:rPr lang="en-US" smtClean="0"/>
              <a:pPr>
                <a:defRPr/>
              </a:pPr>
              <a:t>‹#›</a:t>
            </a:fld>
            <a:endParaRPr lang="en-US" dirty="0"/>
          </a:p>
        </p:txBody>
      </p:sp>
    </p:spTree>
    <p:extLst>
      <p:ext uri="{BB962C8B-B14F-4D97-AF65-F5344CB8AC3E}">
        <p14:creationId xmlns:p14="http://schemas.microsoft.com/office/powerpoint/2010/main" val="3922237707"/>
      </p:ext>
    </p:extLst>
  </p:cSld>
  <p:clrMapOvr>
    <a:masterClrMapping/>
  </p:clrMapOvr>
  <p:transition>
    <p:zoom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AB76C01-3A4D-4B7F-B712-DC4D3C445E08}" type="datetime1">
              <a:rPr lang="en-US" smtClean="0"/>
              <a:t>8/28/2014</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4" name="Slide Number Placeholder 3"/>
          <p:cNvSpPr>
            <a:spLocks noGrp="1"/>
          </p:cNvSpPr>
          <p:nvPr>
            <p:ph type="sldNum" sz="quarter" idx="12"/>
          </p:nvPr>
        </p:nvSpPr>
        <p:spPr/>
        <p:txBody>
          <a:bodyPr/>
          <a:lstStyle>
            <a:lvl1pPr>
              <a:defRPr/>
            </a:lvl1pPr>
          </a:lstStyle>
          <a:p>
            <a:pPr>
              <a:defRPr/>
            </a:pPr>
            <a:fld id="{1CE35B7D-9677-4311-AD4E-DA8D67794C04}" type="slidenum">
              <a:rPr lang="en-US" smtClean="0"/>
              <a:pPr>
                <a:defRPr/>
              </a:pPr>
              <a:t>‹#›</a:t>
            </a:fld>
            <a:endParaRPr lang="en-US" dirty="0"/>
          </a:p>
        </p:txBody>
      </p:sp>
    </p:spTree>
    <p:extLst>
      <p:ext uri="{BB962C8B-B14F-4D97-AF65-F5344CB8AC3E}">
        <p14:creationId xmlns:p14="http://schemas.microsoft.com/office/powerpoint/2010/main" val="3776412396"/>
      </p:ext>
    </p:extLst>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8F78268-D4F1-4D22-95BD-71BCEB3F2CC7}"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A770799D-FCFE-4BDB-92FA-555A0F55983B}" type="slidenum">
              <a:rPr lang="en-US" smtClean="0"/>
              <a:pPr>
                <a:defRPr/>
              </a:pPr>
              <a:t>‹#›</a:t>
            </a:fld>
            <a:endParaRPr lang="en-US" dirty="0"/>
          </a:p>
        </p:txBody>
      </p:sp>
    </p:spTree>
    <p:extLst>
      <p:ext uri="{BB962C8B-B14F-4D97-AF65-F5344CB8AC3E}">
        <p14:creationId xmlns:p14="http://schemas.microsoft.com/office/powerpoint/2010/main" val="1083614760"/>
      </p:ext>
    </p:extLst>
  </p:cSld>
  <p:clrMapOvr>
    <a:masterClrMapping/>
  </p:clrMapOvr>
  <p:transition>
    <p:zoom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5B68578-4E04-42B0-834D-D18FB739FDCE}"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41A74E30-6D86-4C6F-8456-EEA491E57EB1}" type="slidenum">
              <a:rPr lang="en-US" smtClean="0"/>
              <a:pPr>
                <a:defRPr/>
              </a:pPr>
              <a:t>‹#›</a:t>
            </a:fld>
            <a:endParaRPr lang="en-US" dirty="0"/>
          </a:p>
        </p:txBody>
      </p:sp>
    </p:spTree>
    <p:extLst>
      <p:ext uri="{BB962C8B-B14F-4D97-AF65-F5344CB8AC3E}">
        <p14:creationId xmlns:p14="http://schemas.microsoft.com/office/powerpoint/2010/main" val="2908591095"/>
      </p:ext>
    </p:extLst>
  </p:cSld>
  <p:clrMapOvr>
    <a:masterClrMapping/>
  </p:clrMapOvr>
  <p:transition>
    <p:zoom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5EEAA91C-82C1-43A5-964C-5B78CAE92F47}" type="datetime1">
              <a:rPr lang="en-US" smtClean="0"/>
              <a:t>8/28/2014</a:t>
            </a:fld>
            <a:endParaRPr lang="en-US" dirty="0"/>
          </a:p>
        </p:txBody>
      </p:sp>
      <p:sp>
        <p:nvSpPr>
          <p:cNvPr id="1029" name="Rectangle 5"/>
          <p:cNvSpPr>
            <a:spLocks noGrp="1" noChangeArrowheads="1"/>
          </p:cNvSpPr>
          <p:nvPr>
            <p:ph type="ftr" sz="quarter" idx="3"/>
          </p:nvPr>
        </p:nvSpPr>
        <p:spPr bwMode="auto">
          <a:xfrm>
            <a:off x="3124200" y="62484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aps_crimhead@yahoo.com</a:t>
            </a:r>
            <a:endParaRPr lang="en-US"/>
          </a:p>
        </p:txBody>
      </p:sp>
      <p:sp>
        <p:nvSpPr>
          <p:cNvPr id="1030" name="Rectangle 6"/>
          <p:cNvSpPr>
            <a:spLocks noGrp="1" noChangeArrowheads="1"/>
          </p:cNvSpPr>
          <p:nvPr>
            <p:ph type="sldNum" sz="quarter" idx="4"/>
          </p:nvPr>
        </p:nvSpPr>
        <p:spPr bwMode="auto">
          <a:xfrm>
            <a:off x="6553200" y="62484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9C1DB9B-14D1-4028-A9D6-2352742D5A6D}" type="slidenum">
              <a:rPr lang="en-US" smtClean="0"/>
              <a:pPr>
                <a:defRPr/>
              </a:pPr>
              <a:t>‹#›</a:t>
            </a:fld>
            <a:endParaRPr lang="en-US" dirty="0"/>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zoom dir="in"/>
  </p:transition>
  <p:timing>
    <p:tnLst>
      <p:par>
        <p:cTn id="1" dur="indefinite" restart="never" nodeType="tmRoot"/>
      </p:par>
    </p:tnLst>
  </p:timing>
  <p:hf sldNum="0" hd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0.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3.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5715000" y="4625990"/>
            <a:ext cx="1817948" cy="1966960"/>
          </a:xfrm>
          <a:prstGeom prst="ellipse">
            <a:avLst/>
          </a:prstGeom>
          <a:ln>
            <a:noFill/>
          </a:ln>
          <a:effectLst>
            <a:softEdge rad="112500"/>
          </a:effectLst>
        </p:spPr>
      </p:pic>
      <p:pic>
        <p:nvPicPr>
          <p:cNvPr id="2050" name="Picture 5" descr="D:\PICTURES FILE\Pictures\Pictures\all pics\fisphil logo.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607" b="92795" l="0" r="89738"/>
                    </a14:imgEffect>
                  </a14:imgLayer>
                </a14:imgProps>
              </a:ext>
            </a:extLst>
          </a:blip>
          <a:srcRect/>
          <a:stretch>
            <a:fillRect/>
          </a:stretch>
        </p:blipFill>
        <p:spPr bwMode="auto">
          <a:xfrm rot="20171397">
            <a:off x="1440233" y="682565"/>
            <a:ext cx="5171072" cy="5171072"/>
          </a:xfrm>
          <a:prstGeom prst="rect">
            <a:avLst/>
          </a:prstGeom>
          <a:noFill/>
          <a:ln w="9525">
            <a:noFill/>
            <a:miter lim="800000"/>
            <a:headEnd/>
            <a:tailEnd/>
          </a:ln>
        </p:spPr>
      </p:pic>
      <p:sp>
        <p:nvSpPr>
          <p:cNvPr id="2" name="Title 1"/>
          <p:cNvSpPr>
            <a:spLocks noGrp="1"/>
          </p:cNvSpPr>
          <p:nvPr>
            <p:ph type="ctrTitle"/>
          </p:nvPr>
        </p:nvSpPr>
        <p:spPr>
          <a:xfrm>
            <a:off x="25269" y="0"/>
            <a:ext cx="6680331" cy="1524000"/>
          </a:xfrm>
        </p:spPr>
        <p:txBody>
          <a:bodyPr rtlCol="0">
            <a:noAutofit/>
          </a:bodyPr>
          <a:lstStyle/>
          <a:p>
            <a:pPr eaLnBrk="1" fontAlgn="auto" hangingPunct="1">
              <a:spcAft>
                <a:spcPts val="0"/>
              </a:spcAft>
              <a:defRPr/>
            </a:pPr>
            <a:r>
              <a:rPr lang="en-US" sz="36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REVIEW QUESTIONS FOCUSED ON COMPETENCY # 2</a:t>
            </a:r>
            <a:endParaRPr lang="en-US" sz="36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4" name="Subtitle 3"/>
          <p:cNvSpPr>
            <a:spLocks noGrp="1"/>
          </p:cNvSpPr>
          <p:nvPr>
            <p:ph type="subTitle" idx="1"/>
          </p:nvPr>
        </p:nvSpPr>
        <p:spPr>
          <a:xfrm>
            <a:off x="279777" y="5029200"/>
            <a:ext cx="5334000" cy="1219200"/>
          </a:xfrm>
          <a:solidFill>
            <a:srgbClr val="FF0000"/>
          </a:solidFill>
        </p:spPr>
        <p:txBody>
          <a:bodyPr/>
          <a:lstStyle/>
          <a:p>
            <a:pPr eaLnBrk="1" hangingPunct="1">
              <a:defRPr/>
            </a:pPr>
            <a:r>
              <a:rPr lang="en-US" sz="2400" dirty="0" smtClean="0">
                <a:ln w="18415" cmpd="sng">
                  <a:solidFill>
                    <a:srgbClr val="FFFFFF"/>
                  </a:solidFill>
                  <a:prstDash val="solid"/>
                </a:ln>
                <a:solidFill>
                  <a:srgbClr val="C00000"/>
                </a:solidFill>
              </a:rPr>
              <a:t>By:  ALFIE P. SARMIENTO, Ph.D.</a:t>
            </a:r>
          </a:p>
          <a:p>
            <a:pPr eaLnBrk="1" hangingPunct="1">
              <a:defRPr/>
            </a:pPr>
            <a:r>
              <a:rPr lang="en-US" sz="2400" dirty="0" smtClean="0">
                <a:ln w="18415" cmpd="sng">
                  <a:solidFill>
                    <a:srgbClr val="FFFFFF"/>
                  </a:solidFill>
                  <a:prstDash val="solid"/>
                </a:ln>
                <a:solidFill>
                  <a:srgbClr val="C00000"/>
                </a:solidFill>
              </a:rPr>
              <a:t>5</a:t>
            </a:r>
            <a:r>
              <a:rPr lang="en-US" sz="2400" baseline="30000" dirty="0" smtClean="0">
                <a:ln w="18415" cmpd="sng">
                  <a:solidFill>
                    <a:srgbClr val="FFFFFF"/>
                  </a:solidFill>
                  <a:prstDash val="solid"/>
                </a:ln>
                <a:solidFill>
                  <a:srgbClr val="C00000"/>
                </a:solidFill>
              </a:rPr>
              <a:t>th</a:t>
            </a:r>
            <a:r>
              <a:rPr lang="en-US" sz="2400" dirty="0" smtClean="0">
                <a:ln w="18415" cmpd="sng">
                  <a:solidFill>
                    <a:srgbClr val="FFFFFF"/>
                  </a:solidFill>
                  <a:prstDash val="solid"/>
                </a:ln>
                <a:solidFill>
                  <a:srgbClr val="C00000"/>
                </a:solidFill>
              </a:rPr>
              <a:t> Placer 1998</a:t>
            </a:r>
          </a:p>
          <a:p>
            <a:pPr eaLnBrk="1" hangingPunct="1">
              <a:defRPr/>
            </a:pPr>
            <a:r>
              <a:rPr lang="en-US" sz="1800" dirty="0" err="1" smtClean="0">
                <a:ln w="18415" cmpd="sng">
                  <a:solidFill>
                    <a:srgbClr val="FFFFFF"/>
                  </a:solidFill>
                  <a:prstDash val="solid"/>
                </a:ln>
                <a:solidFill>
                  <a:srgbClr val="C00000"/>
                </a:solidFill>
              </a:rPr>
              <a:t>FISPhil</a:t>
            </a:r>
            <a:r>
              <a:rPr lang="en-US" sz="1800" dirty="0" smtClean="0">
                <a:ln w="18415" cmpd="sng">
                  <a:solidFill>
                    <a:srgbClr val="FFFFFF"/>
                  </a:solidFill>
                  <a:prstDash val="solid"/>
                </a:ln>
                <a:solidFill>
                  <a:srgbClr val="C00000"/>
                </a:solidFill>
              </a:rPr>
              <a:t> Founding Officer</a:t>
            </a:r>
          </a:p>
          <a:p>
            <a:pPr eaLnBrk="1" hangingPunct="1">
              <a:defRPr/>
            </a:pPr>
            <a:endParaRPr lang="en-US" sz="2400" dirty="0" smtClean="0">
              <a:ln w="18415" cmpd="sng">
                <a:solidFill>
                  <a:srgbClr val="FFFFFF"/>
                </a:solidFill>
                <a:prstDash val="solid"/>
              </a:ln>
              <a:effectLst>
                <a:outerShdw blurRad="63500" dir="3600000" algn="tl" rotWithShape="0">
                  <a:srgbClr val="000000">
                    <a:alpha val="70000"/>
                  </a:srgbClr>
                </a:outerShdw>
              </a:effectLst>
            </a:endParaRPr>
          </a:p>
          <a:p>
            <a:pPr algn="l" eaLnBrk="1" hangingPunct="1">
              <a:defRPr/>
            </a:pPr>
            <a:endParaRPr lang="en-US" sz="2400" dirty="0">
              <a:ln w="18415" cmpd="sng">
                <a:solidFill>
                  <a:srgbClr val="FFFFFF"/>
                </a:solidFill>
                <a:prstDash val="solid"/>
              </a:ln>
              <a:effectLst>
                <a:outerShdw blurRad="63500" dir="3600000" algn="tl" rotWithShape="0">
                  <a:srgbClr val="000000">
                    <a:alpha val="70000"/>
                  </a:srgbClr>
                </a:outerShdw>
              </a:effectLst>
            </a:endParaRP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176" y="3292485"/>
            <a:ext cx="1526087" cy="1524000"/>
          </a:xfrm>
          <a:prstGeom prst="rect">
            <a:avLst/>
          </a:prstGeom>
          <a:effectLst>
            <a:outerShdw blurRad="63500" sx="102000" sy="102000" algn="ctr" rotWithShape="0">
              <a:prstClr val="black">
                <a:alpha val="40000"/>
              </a:prstClr>
            </a:outerShdw>
          </a:effectLst>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457200"/>
            <a:ext cx="7924800" cy="1305165"/>
          </a:xfrm>
          <a:prstGeom prst="rect">
            <a:avLst/>
          </a:prstGeom>
          <a:noFill/>
          <a:ln w="9525">
            <a:noFill/>
            <a:miter lim="800000"/>
            <a:headEnd/>
            <a:tailEnd/>
          </a:ln>
        </p:spPr>
        <p:txBody>
          <a:bodyPr wrap="square">
            <a:spAutoFit/>
          </a:bodyPr>
          <a:lstStyle/>
          <a:p>
            <a:pPr>
              <a:lnSpc>
                <a:spcPct val="150000"/>
              </a:lnSpc>
            </a:pPr>
            <a:r>
              <a:rPr lang="en-US" sz="2800" b="1" dirty="0" smtClean="0"/>
              <a:t>Type </a:t>
            </a:r>
            <a:r>
              <a:rPr lang="en-US" sz="2800" b="1" dirty="0"/>
              <a:t>of fingerprint which is also known as molded or impressed  prints.</a:t>
            </a:r>
          </a:p>
        </p:txBody>
      </p:sp>
      <p:sp>
        <p:nvSpPr>
          <p:cNvPr id="3" name="TextBox 2"/>
          <p:cNvSpPr txBox="1">
            <a:spLocks noChangeArrowheads="1"/>
          </p:cNvSpPr>
          <p:nvPr/>
        </p:nvSpPr>
        <p:spPr bwMode="auto">
          <a:xfrm>
            <a:off x="1371600" y="3048000"/>
            <a:ext cx="4572000" cy="2062103"/>
          </a:xfrm>
          <a:prstGeom prst="rect">
            <a:avLst/>
          </a:prstGeom>
          <a:noFill/>
          <a:ln w="9525">
            <a:noFill/>
            <a:miter lim="800000"/>
            <a:headEnd/>
            <a:tailEnd/>
          </a:ln>
        </p:spPr>
        <p:txBody>
          <a:bodyPr>
            <a:spAutoFit/>
          </a:bodyPr>
          <a:lstStyle/>
          <a:p>
            <a:r>
              <a:rPr lang="en-US" sz="3200" b="1" dirty="0"/>
              <a:t>A)Latent </a:t>
            </a:r>
            <a:endParaRPr lang="en-US" sz="3200" dirty="0"/>
          </a:p>
          <a:p>
            <a:r>
              <a:rPr lang="en-US" sz="3200" b="1" dirty="0" smtClean="0"/>
              <a:t>B)Plastic </a:t>
            </a:r>
            <a:endParaRPr lang="en-US" sz="3200" dirty="0"/>
          </a:p>
          <a:p>
            <a:r>
              <a:rPr lang="en-US" sz="3200" b="1" dirty="0" smtClean="0"/>
              <a:t>C)Latent</a:t>
            </a:r>
            <a:endParaRPr lang="en-US" sz="3200" dirty="0"/>
          </a:p>
          <a:p>
            <a:r>
              <a:rPr lang="en-US" sz="3200" b="1" dirty="0" smtClean="0"/>
              <a:t>D)Patent </a:t>
            </a:r>
            <a:endParaRPr lang="en-US" sz="3200" dirty="0"/>
          </a:p>
        </p:txBody>
      </p:sp>
      <p:sp>
        <p:nvSpPr>
          <p:cNvPr id="4" name="TextBox 3"/>
          <p:cNvSpPr txBox="1">
            <a:spLocks noChangeArrowheads="1"/>
          </p:cNvSpPr>
          <p:nvPr/>
        </p:nvSpPr>
        <p:spPr bwMode="auto">
          <a:xfrm>
            <a:off x="838200" y="5410200"/>
            <a:ext cx="7772400" cy="708025"/>
          </a:xfrm>
          <a:prstGeom prst="rect">
            <a:avLst/>
          </a:prstGeom>
          <a:noFill/>
          <a:ln w="9525">
            <a:noFill/>
            <a:miter lim="800000"/>
            <a:headEnd/>
            <a:tailEnd/>
          </a:ln>
        </p:spPr>
        <p:txBody>
          <a:bodyPr>
            <a:spAutoFit/>
          </a:bodyPr>
          <a:lstStyle/>
          <a:p>
            <a:pPr algn="ctr"/>
            <a:r>
              <a:rPr lang="en-US" sz="4000" b="1" dirty="0"/>
              <a:t>B)Plastic</a:t>
            </a:r>
            <a:endParaRPr lang="en-US" sz="40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458754"/>
            <a:ext cx="7696200" cy="1077218"/>
          </a:xfrm>
          <a:prstGeom prst="rect">
            <a:avLst/>
          </a:prstGeom>
          <a:noFill/>
          <a:ln w="9525">
            <a:noFill/>
            <a:miter lim="800000"/>
            <a:headEnd/>
            <a:tailEnd/>
          </a:ln>
        </p:spPr>
        <p:txBody>
          <a:bodyPr wrap="square">
            <a:spAutoFit/>
          </a:bodyPr>
          <a:lstStyle/>
          <a:p>
            <a:endParaRPr lang="en-US" sz="3200" b="1" dirty="0"/>
          </a:p>
          <a:p>
            <a:r>
              <a:rPr lang="en-US" sz="3200" b="1" dirty="0"/>
              <a:t>What is ALPS?</a:t>
            </a:r>
          </a:p>
        </p:txBody>
      </p:sp>
      <p:sp>
        <p:nvSpPr>
          <p:cNvPr id="3" name="TextBox 2"/>
          <p:cNvSpPr txBox="1">
            <a:spLocks noChangeArrowheads="1"/>
          </p:cNvSpPr>
          <p:nvPr/>
        </p:nvSpPr>
        <p:spPr bwMode="auto">
          <a:xfrm>
            <a:off x="533400" y="2590800"/>
            <a:ext cx="8153400" cy="2062103"/>
          </a:xfrm>
          <a:prstGeom prst="rect">
            <a:avLst/>
          </a:prstGeom>
          <a:noFill/>
          <a:ln w="9525">
            <a:noFill/>
            <a:miter lim="800000"/>
            <a:headEnd/>
            <a:tailEnd/>
          </a:ln>
        </p:spPr>
        <p:txBody>
          <a:bodyPr wrap="square">
            <a:spAutoFit/>
          </a:bodyPr>
          <a:lstStyle/>
          <a:p>
            <a:r>
              <a:rPr lang="en-US" sz="3200" b="1" dirty="0"/>
              <a:t>A)</a:t>
            </a:r>
            <a:r>
              <a:rPr lang="en-US" sz="3200" dirty="0"/>
              <a:t>Automated Latent Print System</a:t>
            </a:r>
          </a:p>
          <a:p>
            <a:r>
              <a:rPr lang="en-US" sz="3200" b="1" dirty="0" smtClean="0"/>
              <a:t>B)</a:t>
            </a:r>
            <a:r>
              <a:rPr lang="en-US" sz="3200" dirty="0" smtClean="0"/>
              <a:t>Authenticated </a:t>
            </a:r>
            <a:r>
              <a:rPr lang="en-US" sz="3200" dirty="0"/>
              <a:t>Latent Print System</a:t>
            </a:r>
          </a:p>
          <a:p>
            <a:r>
              <a:rPr lang="en-US" sz="3200" b="1" dirty="0" smtClean="0"/>
              <a:t>C)</a:t>
            </a:r>
            <a:r>
              <a:rPr lang="en-US" sz="3200" dirty="0" smtClean="0"/>
              <a:t>Automated </a:t>
            </a:r>
            <a:r>
              <a:rPr lang="en-US" sz="3200" dirty="0"/>
              <a:t>Latent Pattern System</a:t>
            </a:r>
          </a:p>
          <a:p>
            <a:r>
              <a:rPr lang="en-US" sz="3200" b="1" dirty="0" smtClean="0"/>
              <a:t>D)</a:t>
            </a:r>
            <a:r>
              <a:rPr lang="en-US" sz="3200" dirty="0" smtClean="0"/>
              <a:t>Authenticated </a:t>
            </a:r>
            <a:r>
              <a:rPr lang="en-US" sz="3200" dirty="0"/>
              <a:t>Latent Pattern System</a:t>
            </a:r>
          </a:p>
        </p:txBody>
      </p:sp>
      <p:sp>
        <p:nvSpPr>
          <p:cNvPr id="4" name="TextBox 3"/>
          <p:cNvSpPr txBox="1">
            <a:spLocks noChangeArrowheads="1"/>
          </p:cNvSpPr>
          <p:nvPr/>
        </p:nvSpPr>
        <p:spPr bwMode="auto">
          <a:xfrm>
            <a:off x="685800" y="5257800"/>
            <a:ext cx="8001000" cy="708025"/>
          </a:xfrm>
          <a:prstGeom prst="rect">
            <a:avLst/>
          </a:prstGeom>
          <a:noFill/>
          <a:ln w="9525">
            <a:noFill/>
            <a:miter lim="800000"/>
            <a:headEnd/>
            <a:tailEnd/>
          </a:ln>
        </p:spPr>
        <p:txBody>
          <a:bodyPr>
            <a:spAutoFit/>
          </a:bodyPr>
          <a:lstStyle/>
          <a:p>
            <a:r>
              <a:rPr lang="en-US" sz="4000" b="1"/>
              <a:t>A) </a:t>
            </a:r>
            <a:r>
              <a:rPr lang="en-US" sz="4000"/>
              <a:t>Automated Latent Print System</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81000" y="457200"/>
            <a:ext cx="7848600" cy="1384995"/>
          </a:xfrm>
          <a:prstGeom prst="rect">
            <a:avLst/>
          </a:prstGeom>
          <a:noFill/>
          <a:ln w="9525">
            <a:noFill/>
            <a:miter lim="800000"/>
            <a:headEnd/>
            <a:tailEnd/>
          </a:ln>
        </p:spPr>
        <p:txBody>
          <a:bodyPr wrap="square">
            <a:spAutoFit/>
          </a:bodyPr>
          <a:lstStyle/>
          <a:p>
            <a:r>
              <a:rPr lang="en-US" sz="2800" dirty="0" smtClean="0"/>
              <a:t>The </a:t>
            </a:r>
            <a:r>
              <a:rPr lang="en-US" sz="2800" dirty="0" smtClean="0"/>
              <a:t>incorrect determination that two areas of friction ridge impressions originated from the same source.</a:t>
            </a:r>
            <a:endParaRPr lang="en-US" sz="2800" dirty="0"/>
          </a:p>
        </p:txBody>
      </p:sp>
      <p:sp>
        <p:nvSpPr>
          <p:cNvPr id="7" name="TextBox 6"/>
          <p:cNvSpPr txBox="1">
            <a:spLocks noChangeArrowheads="1"/>
          </p:cNvSpPr>
          <p:nvPr/>
        </p:nvSpPr>
        <p:spPr bwMode="auto">
          <a:xfrm>
            <a:off x="1143000" y="2609088"/>
            <a:ext cx="5410200" cy="2246769"/>
          </a:xfrm>
          <a:prstGeom prst="rect">
            <a:avLst/>
          </a:prstGeom>
          <a:noFill/>
          <a:ln w="9525">
            <a:noFill/>
            <a:miter lim="800000"/>
            <a:headEnd/>
            <a:tailEnd/>
          </a:ln>
        </p:spPr>
        <p:txBody>
          <a:bodyPr>
            <a:spAutoFit/>
          </a:bodyPr>
          <a:lstStyle/>
          <a:p>
            <a:r>
              <a:rPr lang="en-US" sz="2800" b="1" dirty="0"/>
              <a:t/>
            </a:r>
            <a:br>
              <a:rPr lang="en-US" sz="2800" b="1" dirty="0"/>
            </a:br>
            <a:r>
              <a:rPr lang="en-US" sz="2800" b="1" dirty="0" smtClean="0"/>
              <a:t>A)false negative</a:t>
            </a:r>
            <a:endParaRPr lang="en-US" sz="2800" b="1" dirty="0"/>
          </a:p>
          <a:p>
            <a:r>
              <a:rPr lang="en-US" sz="2800" b="1" dirty="0" smtClean="0"/>
              <a:t>B)individualization</a:t>
            </a:r>
            <a:endParaRPr lang="en-US" sz="2800" b="1" dirty="0"/>
          </a:p>
          <a:p>
            <a:r>
              <a:rPr lang="en-US" sz="2800" b="1" dirty="0" smtClean="0"/>
              <a:t>C)discrepancy</a:t>
            </a:r>
            <a:endParaRPr lang="en-US" sz="2800" b="1" dirty="0"/>
          </a:p>
          <a:p>
            <a:r>
              <a:rPr lang="en-US" sz="2800" b="1" dirty="0" smtClean="0"/>
              <a:t>D)erroneous identification</a:t>
            </a:r>
            <a:endParaRPr lang="en-US" sz="28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r>
              <a:rPr lang="en-US" sz="4000" b="1" dirty="0"/>
              <a:t>D) </a:t>
            </a:r>
            <a:r>
              <a:rPr lang="en-US" sz="4000" b="1" dirty="0" smtClean="0"/>
              <a:t>Erroneous identification</a:t>
            </a:r>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57200" y="381000"/>
            <a:ext cx="7848600" cy="1815882"/>
          </a:xfrm>
          <a:prstGeom prst="rect">
            <a:avLst/>
          </a:prstGeom>
          <a:noFill/>
          <a:ln w="9525">
            <a:noFill/>
            <a:miter lim="800000"/>
            <a:headEnd/>
            <a:tailEnd/>
          </a:ln>
        </p:spPr>
        <p:txBody>
          <a:bodyPr wrap="square">
            <a:spAutoFit/>
          </a:bodyPr>
          <a:lstStyle/>
          <a:p>
            <a:endParaRPr lang="en-US" sz="2800" b="1" dirty="0"/>
          </a:p>
          <a:p>
            <a:r>
              <a:rPr lang="en-US" sz="2800" dirty="0" smtClean="0"/>
              <a:t>The determination that two areas of friction ridge impressions did not originate from the same source. </a:t>
            </a:r>
            <a:endParaRPr lang="en-US" sz="2800" dirty="0"/>
          </a:p>
        </p:txBody>
      </p:sp>
      <p:sp>
        <p:nvSpPr>
          <p:cNvPr id="7" name="TextBox 6"/>
          <p:cNvSpPr txBox="1">
            <a:spLocks noChangeArrowheads="1"/>
          </p:cNvSpPr>
          <p:nvPr/>
        </p:nvSpPr>
        <p:spPr bwMode="auto">
          <a:xfrm>
            <a:off x="1335024" y="2895600"/>
            <a:ext cx="5410200" cy="2062103"/>
          </a:xfrm>
          <a:prstGeom prst="rect">
            <a:avLst/>
          </a:prstGeom>
          <a:noFill/>
          <a:ln w="9525">
            <a:noFill/>
            <a:miter lim="800000"/>
            <a:headEnd/>
            <a:tailEnd/>
          </a:ln>
        </p:spPr>
        <p:txBody>
          <a:bodyPr>
            <a:spAutoFit/>
          </a:bodyPr>
          <a:lstStyle/>
          <a:p>
            <a:r>
              <a:rPr lang="en-US" sz="3200" b="1" dirty="0" smtClean="0"/>
              <a:t>A)erroneous identification</a:t>
            </a:r>
            <a:endParaRPr lang="en-US" sz="3200" b="1" dirty="0"/>
          </a:p>
          <a:p>
            <a:r>
              <a:rPr lang="en-US" sz="3200" b="1" dirty="0" smtClean="0"/>
              <a:t>B)discrepancy</a:t>
            </a:r>
            <a:endParaRPr lang="en-US" sz="3200" b="1" dirty="0"/>
          </a:p>
          <a:p>
            <a:r>
              <a:rPr lang="en-US" sz="3200" b="1" dirty="0" smtClean="0"/>
              <a:t>C)False positive</a:t>
            </a:r>
            <a:endParaRPr lang="en-US" sz="3200" b="1" dirty="0"/>
          </a:p>
          <a:p>
            <a:r>
              <a:rPr lang="en-US" sz="3200" b="1" dirty="0" smtClean="0"/>
              <a:t>D)exclusion</a:t>
            </a:r>
            <a:endParaRPr lang="en-US" sz="3200" b="1" dirty="0"/>
          </a:p>
        </p:txBody>
      </p:sp>
      <p:sp>
        <p:nvSpPr>
          <p:cNvPr id="8" name="TextBox 7"/>
          <p:cNvSpPr txBox="1">
            <a:spLocks noChangeArrowheads="1"/>
          </p:cNvSpPr>
          <p:nvPr/>
        </p:nvSpPr>
        <p:spPr bwMode="auto">
          <a:xfrm>
            <a:off x="762000" y="5534025"/>
            <a:ext cx="7772400" cy="1323975"/>
          </a:xfrm>
          <a:prstGeom prst="rect">
            <a:avLst/>
          </a:prstGeom>
          <a:noFill/>
          <a:ln w="9525">
            <a:noFill/>
            <a:miter lim="800000"/>
            <a:headEnd/>
            <a:tailEnd/>
          </a:ln>
        </p:spPr>
        <p:txBody>
          <a:bodyPr>
            <a:spAutoFit/>
          </a:bodyPr>
          <a:lstStyle/>
          <a:p>
            <a:r>
              <a:rPr lang="en-US" sz="4000" b="1" dirty="0"/>
              <a:t>D) </a:t>
            </a:r>
            <a:r>
              <a:rPr lang="en-US" sz="4000" b="1" dirty="0" smtClean="0"/>
              <a:t>exclusion</a:t>
            </a:r>
            <a:endParaRPr lang="en-US" sz="4000" dirty="0"/>
          </a:p>
          <a:p>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33400"/>
            <a:ext cx="7696200" cy="1815882"/>
          </a:xfrm>
          <a:prstGeom prst="rect">
            <a:avLst/>
          </a:prstGeom>
          <a:noFill/>
          <a:ln w="9525">
            <a:noFill/>
            <a:miter lim="800000"/>
            <a:headEnd/>
            <a:tailEnd/>
          </a:ln>
        </p:spPr>
        <p:txBody>
          <a:bodyPr wrap="square">
            <a:spAutoFit/>
          </a:bodyPr>
          <a:lstStyle/>
          <a:p>
            <a:pPr>
              <a:lnSpc>
                <a:spcPct val="150000"/>
              </a:lnSpc>
            </a:pPr>
            <a:r>
              <a:rPr lang="en-US" sz="2800" b="1" dirty="0" smtClean="0"/>
              <a:t>The </a:t>
            </a:r>
            <a:r>
              <a:rPr lang="en-US" sz="2800" b="1" dirty="0" smtClean="0"/>
              <a:t>following are techniques in fingerprint development except</a:t>
            </a:r>
            <a:endParaRPr lang="en-US" sz="2800" b="1" dirty="0"/>
          </a:p>
          <a:p>
            <a:r>
              <a:rPr lang="en-US" sz="2800" b="1" dirty="0"/>
              <a:t> </a:t>
            </a:r>
          </a:p>
        </p:txBody>
      </p:sp>
      <p:sp>
        <p:nvSpPr>
          <p:cNvPr id="7" name="TextBox 6"/>
          <p:cNvSpPr txBox="1">
            <a:spLocks noChangeArrowheads="1"/>
          </p:cNvSpPr>
          <p:nvPr/>
        </p:nvSpPr>
        <p:spPr bwMode="auto">
          <a:xfrm>
            <a:off x="1447800" y="2780169"/>
            <a:ext cx="5410200" cy="1815882"/>
          </a:xfrm>
          <a:prstGeom prst="rect">
            <a:avLst/>
          </a:prstGeom>
          <a:noFill/>
          <a:ln w="9525">
            <a:noFill/>
            <a:miter lim="800000"/>
            <a:headEnd/>
            <a:tailEnd/>
          </a:ln>
        </p:spPr>
        <p:txBody>
          <a:bodyPr>
            <a:spAutoFit/>
          </a:bodyPr>
          <a:lstStyle/>
          <a:p>
            <a:r>
              <a:rPr lang="en-US" sz="2800" b="1" dirty="0" smtClean="0"/>
              <a:t>A)flame technique</a:t>
            </a:r>
          </a:p>
          <a:p>
            <a:r>
              <a:rPr lang="en-US" sz="2800" b="1" dirty="0" smtClean="0"/>
              <a:t>B)dusting</a:t>
            </a:r>
          </a:p>
          <a:p>
            <a:r>
              <a:rPr lang="en-US" sz="2800" b="1" dirty="0" smtClean="0"/>
              <a:t>C)Chemical development</a:t>
            </a:r>
          </a:p>
          <a:p>
            <a:r>
              <a:rPr lang="en-US" sz="2800" b="1" dirty="0" smtClean="0"/>
              <a:t>D)photography</a:t>
            </a:r>
            <a:endParaRPr lang="en-US" sz="28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r>
              <a:rPr lang="en-US" sz="4000" b="1" dirty="0"/>
              <a:t>D) </a:t>
            </a:r>
            <a:r>
              <a:rPr lang="en-US" sz="4000" b="1" dirty="0" smtClean="0"/>
              <a:t>photography</a:t>
            </a:r>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368415"/>
            <a:ext cx="8077200" cy="1815882"/>
          </a:xfrm>
          <a:prstGeom prst="rect">
            <a:avLst/>
          </a:prstGeom>
          <a:noFill/>
          <a:ln w="9525">
            <a:noFill/>
            <a:miter lim="800000"/>
            <a:headEnd/>
            <a:tailEnd/>
          </a:ln>
        </p:spPr>
        <p:txBody>
          <a:bodyPr wrap="square">
            <a:spAutoFit/>
          </a:bodyPr>
          <a:lstStyle/>
          <a:p>
            <a:pPr>
              <a:lnSpc>
                <a:spcPct val="150000"/>
              </a:lnSpc>
            </a:pPr>
            <a:r>
              <a:rPr lang="en-US" sz="2800" b="1" dirty="0" smtClean="0"/>
              <a:t>It </a:t>
            </a:r>
            <a:r>
              <a:rPr lang="en-US" sz="2800" b="1" dirty="0" smtClean="0"/>
              <a:t>is referred to as friction ridge flow and general morphological information.</a:t>
            </a:r>
            <a:endParaRPr lang="en-US" sz="2800" b="1" dirty="0"/>
          </a:p>
          <a:p>
            <a:r>
              <a:rPr lang="en-US" sz="2800" b="1" dirty="0"/>
              <a:t> </a:t>
            </a:r>
          </a:p>
        </p:txBody>
      </p:sp>
      <p:sp>
        <p:nvSpPr>
          <p:cNvPr id="7" name="TextBox 6"/>
          <p:cNvSpPr txBox="1">
            <a:spLocks noChangeArrowheads="1"/>
          </p:cNvSpPr>
          <p:nvPr/>
        </p:nvSpPr>
        <p:spPr bwMode="auto">
          <a:xfrm>
            <a:off x="1447800" y="2590800"/>
            <a:ext cx="5410200" cy="2062103"/>
          </a:xfrm>
          <a:prstGeom prst="rect">
            <a:avLst/>
          </a:prstGeom>
          <a:noFill/>
          <a:ln w="9525">
            <a:noFill/>
            <a:miter lim="800000"/>
            <a:headEnd/>
            <a:tailEnd/>
          </a:ln>
        </p:spPr>
        <p:txBody>
          <a:bodyPr>
            <a:spAutoFit/>
          </a:bodyPr>
          <a:lstStyle/>
          <a:p>
            <a:r>
              <a:rPr lang="en-US" sz="3200" b="1" dirty="0" smtClean="0"/>
              <a:t>A)level 1 detail</a:t>
            </a:r>
            <a:endParaRPr lang="en-US" sz="3200" b="1" dirty="0"/>
          </a:p>
          <a:p>
            <a:r>
              <a:rPr lang="en-US" sz="3200" b="1" dirty="0" smtClean="0"/>
              <a:t>B)Level 2 detail</a:t>
            </a:r>
            <a:endParaRPr lang="en-US" sz="3200" b="1" dirty="0"/>
          </a:p>
          <a:p>
            <a:r>
              <a:rPr lang="en-US" sz="3200" b="1" dirty="0" smtClean="0"/>
              <a:t>C)Level 3 detail</a:t>
            </a:r>
            <a:endParaRPr lang="en-US" sz="3200" b="1" dirty="0"/>
          </a:p>
          <a:p>
            <a:r>
              <a:rPr lang="en-US" sz="3200" b="1" dirty="0" smtClean="0"/>
              <a:t>D)Level 4 detail</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Level 1 detail</a:t>
            </a:r>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33400"/>
            <a:ext cx="8077200" cy="1951496"/>
          </a:xfrm>
          <a:prstGeom prst="rect">
            <a:avLst/>
          </a:prstGeom>
          <a:noFill/>
          <a:ln w="9525">
            <a:noFill/>
            <a:miter lim="800000"/>
            <a:headEnd/>
            <a:tailEnd/>
          </a:ln>
        </p:spPr>
        <p:txBody>
          <a:bodyPr wrap="square">
            <a:spAutoFit/>
          </a:bodyPr>
          <a:lstStyle/>
          <a:p>
            <a:pPr>
              <a:lnSpc>
                <a:spcPct val="150000"/>
              </a:lnSpc>
            </a:pPr>
            <a:r>
              <a:rPr lang="en-US" sz="2800" dirty="0" smtClean="0"/>
              <a:t>It </a:t>
            </a:r>
            <a:r>
              <a:rPr lang="en-US" sz="2800" dirty="0" smtClean="0"/>
              <a:t>is known as individual friction ridge paths and friction ridge events such as ending ridges, dots, enclosure etc.</a:t>
            </a:r>
            <a:endParaRPr lang="en-US" sz="28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B) Level 2 detail</a:t>
            </a:r>
            <a:endParaRPr lang="en-US" sz="4000" dirty="0"/>
          </a:p>
        </p:txBody>
      </p:sp>
      <p:sp>
        <p:nvSpPr>
          <p:cNvPr id="5" name="TextBox 4"/>
          <p:cNvSpPr txBox="1">
            <a:spLocks noChangeArrowheads="1"/>
          </p:cNvSpPr>
          <p:nvPr/>
        </p:nvSpPr>
        <p:spPr bwMode="auto">
          <a:xfrm>
            <a:off x="1638300" y="2977325"/>
            <a:ext cx="5410200" cy="1815882"/>
          </a:xfrm>
          <a:prstGeom prst="rect">
            <a:avLst/>
          </a:prstGeom>
          <a:noFill/>
          <a:ln w="9525">
            <a:noFill/>
            <a:miter lim="800000"/>
            <a:headEnd/>
            <a:tailEnd/>
          </a:ln>
        </p:spPr>
        <p:txBody>
          <a:bodyPr>
            <a:spAutoFit/>
          </a:bodyPr>
          <a:lstStyle/>
          <a:p>
            <a:r>
              <a:rPr lang="en-US" sz="2800" b="1" dirty="0" smtClean="0"/>
              <a:t>A)level 1 detail</a:t>
            </a:r>
            <a:endParaRPr lang="en-US" sz="2800" b="1" dirty="0"/>
          </a:p>
          <a:p>
            <a:r>
              <a:rPr lang="en-US" sz="2800" b="1" dirty="0" smtClean="0"/>
              <a:t>B)Level 2 detail</a:t>
            </a:r>
            <a:endParaRPr lang="en-US" sz="2800" b="1" dirty="0"/>
          </a:p>
          <a:p>
            <a:r>
              <a:rPr lang="en-US" sz="2800" b="1" dirty="0" smtClean="0"/>
              <a:t>C)Level 3 detail</a:t>
            </a:r>
            <a:endParaRPr lang="en-US" sz="2800" b="1" dirty="0"/>
          </a:p>
          <a:p>
            <a:r>
              <a:rPr lang="en-US" sz="2800" b="1" dirty="0" smtClean="0"/>
              <a:t>D)Level 4 detail</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57200" y="676656"/>
            <a:ext cx="7696200" cy="1384995"/>
          </a:xfrm>
          <a:prstGeom prst="rect">
            <a:avLst/>
          </a:prstGeom>
          <a:noFill/>
          <a:ln w="9525">
            <a:noFill/>
            <a:miter lim="800000"/>
            <a:headEnd/>
            <a:tailEnd/>
          </a:ln>
        </p:spPr>
        <p:txBody>
          <a:bodyPr wrap="square">
            <a:spAutoFit/>
          </a:bodyPr>
          <a:lstStyle/>
          <a:p>
            <a:pPr>
              <a:lnSpc>
                <a:spcPct val="150000"/>
              </a:lnSpc>
            </a:pPr>
            <a:r>
              <a:rPr lang="en-US" sz="2800" b="1" dirty="0" smtClean="0"/>
              <a:t>It </a:t>
            </a:r>
            <a:r>
              <a:rPr lang="en-US" sz="2800" b="1" dirty="0" smtClean="0"/>
              <a:t>is defined as friction ridge dimensional attributes.</a:t>
            </a:r>
            <a:endParaRPr lang="en-US" sz="2800" b="1" dirty="0"/>
          </a:p>
        </p:txBody>
      </p:sp>
      <p:sp>
        <p:nvSpPr>
          <p:cNvPr id="8" name="TextBox 7"/>
          <p:cNvSpPr txBox="1">
            <a:spLocks noChangeArrowheads="1"/>
          </p:cNvSpPr>
          <p:nvPr/>
        </p:nvSpPr>
        <p:spPr bwMode="auto">
          <a:xfrm>
            <a:off x="762000" y="5562600"/>
            <a:ext cx="7772400" cy="707886"/>
          </a:xfrm>
          <a:prstGeom prst="rect">
            <a:avLst/>
          </a:prstGeom>
          <a:noFill/>
          <a:ln w="9525">
            <a:noFill/>
            <a:miter lim="800000"/>
            <a:headEnd/>
            <a:tailEnd/>
          </a:ln>
        </p:spPr>
        <p:txBody>
          <a:bodyPr>
            <a:spAutoFit/>
          </a:bodyPr>
          <a:lstStyle/>
          <a:p>
            <a:pPr algn="ctr"/>
            <a:r>
              <a:rPr lang="en-US" sz="4000" b="1" dirty="0" smtClean="0"/>
              <a:t>C) Level 3 detail</a:t>
            </a:r>
            <a:endParaRPr lang="en-US" sz="4000" dirty="0"/>
          </a:p>
        </p:txBody>
      </p:sp>
      <p:sp>
        <p:nvSpPr>
          <p:cNvPr id="5" name="TextBox 4"/>
          <p:cNvSpPr txBox="1">
            <a:spLocks noChangeArrowheads="1"/>
          </p:cNvSpPr>
          <p:nvPr/>
        </p:nvSpPr>
        <p:spPr bwMode="auto">
          <a:xfrm>
            <a:off x="1511808" y="2590800"/>
            <a:ext cx="5410200" cy="2062103"/>
          </a:xfrm>
          <a:prstGeom prst="rect">
            <a:avLst/>
          </a:prstGeom>
          <a:noFill/>
          <a:ln w="9525">
            <a:noFill/>
            <a:miter lim="800000"/>
            <a:headEnd/>
            <a:tailEnd/>
          </a:ln>
        </p:spPr>
        <p:txBody>
          <a:bodyPr>
            <a:spAutoFit/>
          </a:bodyPr>
          <a:lstStyle/>
          <a:p>
            <a:r>
              <a:rPr lang="en-US" sz="3200" b="1" dirty="0" smtClean="0"/>
              <a:t>A)level 1 detail</a:t>
            </a:r>
            <a:endParaRPr lang="en-US" sz="3200" b="1" dirty="0"/>
          </a:p>
          <a:p>
            <a:r>
              <a:rPr lang="en-US" sz="3200" b="1" dirty="0" smtClean="0"/>
              <a:t>B)Level 2 detail</a:t>
            </a:r>
            <a:endParaRPr lang="en-US" sz="3200" b="1" dirty="0"/>
          </a:p>
          <a:p>
            <a:r>
              <a:rPr lang="en-US" sz="3200" b="1" dirty="0" smtClean="0"/>
              <a:t>C)Level 3 detail</a:t>
            </a:r>
            <a:endParaRPr lang="en-US" sz="3200" b="1" dirty="0"/>
          </a:p>
          <a:p>
            <a:r>
              <a:rPr lang="en-US" sz="3200" b="1" dirty="0" smtClean="0"/>
              <a:t>D)Level 4 detail</a:t>
            </a:r>
            <a:endParaRPr lang="en-US" sz="32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19100" y="412873"/>
            <a:ext cx="7467600" cy="1478418"/>
          </a:xfrm>
          <a:prstGeom prst="rect">
            <a:avLst/>
          </a:prstGeom>
          <a:noFill/>
          <a:ln w="9525">
            <a:noFill/>
            <a:miter lim="800000"/>
            <a:headEnd/>
            <a:tailEnd/>
          </a:ln>
        </p:spPr>
        <p:txBody>
          <a:bodyPr wrap="square">
            <a:spAutoFit/>
          </a:bodyPr>
          <a:lstStyle/>
          <a:p>
            <a:pPr>
              <a:lnSpc>
                <a:spcPct val="150000"/>
              </a:lnSpc>
            </a:pPr>
            <a:r>
              <a:rPr lang="en-US" sz="3200" dirty="0" smtClean="0"/>
              <a:t>It </a:t>
            </a:r>
            <a:r>
              <a:rPr lang="en-US" sz="3200" dirty="0" smtClean="0"/>
              <a:t>is also known as missed identification .</a:t>
            </a:r>
            <a:endParaRPr lang="en-US" sz="32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False negative </a:t>
            </a:r>
            <a:endParaRPr lang="en-US" sz="4000" dirty="0"/>
          </a:p>
        </p:txBody>
      </p:sp>
      <p:sp>
        <p:nvSpPr>
          <p:cNvPr id="5" name="TextBox 4"/>
          <p:cNvSpPr txBox="1">
            <a:spLocks noChangeArrowheads="1"/>
          </p:cNvSpPr>
          <p:nvPr/>
        </p:nvSpPr>
        <p:spPr bwMode="auto">
          <a:xfrm>
            <a:off x="1447800" y="2438400"/>
            <a:ext cx="5410200" cy="2246769"/>
          </a:xfrm>
          <a:prstGeom prst="rect">
            <a:avLst/>
          </a:prstGeom>
          <a:noFill/>
          <a:ln w="9525">
            <a:noFill/>
            <a:miter lim="800000"/>
            <a:headEnd/>
            <a:tailEnd/>
          </a:ln>
        </p:spPr>
        <p:txBody>
          <a:bodyPr>
            <a:spAutoFit/>
          </a:bodyPr>
          <a:lstStyle/>
          <a:p>
            <a:r>
              <a:rPr lang="en-US" sz="2800" b="1" dirty="0"/>
              <a:t/>
            </a:r>
            <a:br>
              <a:rPr lang="en-US" sz="2800" b="1" dirty="0"/>
            </a:br>
            <a:r>
              <a:rPr lang="en-US" sz="2800" b="1" dirty="0" smtClean="0"/>
              <a:t>A)false negative</a:t>
            </a:r>
            <a:endParaRPr lang="en-US" sz="2800" b="1" dirty="0"/>
          </a:p>
          <a:p>
            <a:r>
              <a:rPr lang="en-US" sz="2800" b="1" dirty="0" smtClean="0"/>
              <a:t>B)False positive</a:t>
            </a:r>
            <a:endParaRPr lang="en-US" sz="2800" b="1" dirty="0"/>
          </a:p>
          <a:p>
            <a:r>
              <a:rPr lang="en-US" sz="2800" b="1" dirty="0" smtClean="0"/>
              <a:t>C)inconclusive</a:t>
            </a:r>
            <a:endParaRPr lang="en-US" sz="2800" b="1" dirty="0"/>
          </a:p>
          <a:p>
            <a:r>
              <a:rPr lang="en-US" sz="2800" b="1" dirty="0" smtClean="0"/>
              <a:t>D)non-identification</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33400"/>
            <a:ext cx="8001000" cy="1478418"/>
          </a:xfrm>
          <a:prstGeom prst="rect">
            <a:avLst/>
          </a:prstGeom>
          <a:noFill/>
          <a:ln w="9525">
            <a:noFill/>
            <a:miter lim="800000"/>
            <a:headEnd/>
            <a:tailEnd/>
          </a:ln>
        </p:spPr>
        <p:txBody>
          <a:bodyPr wrap="square">
            <a:spAutoFit/>
          </a:bodyPr>
          <a:lstStyle/>
          <a:p>
            <a:pPr>
              <a:lnSpc>
                <a:spcPct val="150000"/>
              </a:lnSpc>
            </a:pPr>
            <a:r>
              <a:rPr lang="en-US" sz="3200" b="1" dirty="0" smtClean="0"/>
              <a:t>It </a:t>
            </a:r>
            <a:r>
              <a:rPr lang="en-US" sz="3200" b="1" dirty="0" smtClean="0"/>
              <a:t>is a generic term used for questioned friction ridge detail</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B) Latent print</a:t>
            </a:r>
            <a:endParaRPr lang="en-US" sz="4000" dirty="0"/>
          </a:p>
        </p:txBody>
      </p:sp>
      <p:sp>
        <p:nvSpPr>
          <p:cNvPr id="5" name="TextBox 4"/>
          <p:cNvSpPr txBox="1">
            <a:spLocks noChangeArrowheads="1"/>
          </p:cNvSpPr>
          <p:nvPr/>
        </p:nvSpPr>
        <p:spPr bwMode="auto">
          <a:xfrm>
            <a:off x="1441704" y="2895600"/>
            <a:ext cx="5410200" cy="2062103"/>
          </a:xfrm>
          <a:prstGeom prst="rect">
            <a:avLst/>
          </a:prstGeom>
          <a:noFill/>
          <a:ln w="9525">
            <a:noFill/>
            <a:miter lim="800000"/>
            <a:headEnd/>
            <a:tailEnd/>
          </a:ln>
        </p:spPr>
        <p:txBody>
          <a:bodyPr>
            <a:spAutoFit/>
          </a:bodyPr>
          <a:lstStyle/>
          <a:p>
            <a:r>
              <a:rPr lang="en-US" sz="3200" b="1" dirty="0" smtClean="0"/>
              <a:t>A)patent print</a:t>
            </a:r>
            <a:endParaRPr lang="en-US" sz="3200" b="1" dirty="0"/>
          </a:p>
          <a:p>
            <a:r>
              <a:rPr lang="en-US" sz="3200" b="1" dirty="0" smtClean="0"/>
              <a:t>B)Latent print</a:t>
            </a:r>
            <a:endParaRPr lang="en-US" sz="3200" b="1" dirty="0"/>
          </a:p>
          <a:p>
            <a:r>
              <a:rPr lang="en-US" sz="3200" b="1" dirty="0" smtClean="0"/>
              <a:t>C)Plastic print</a:t>
            </a:r>
            <a:endParaRPr lang="en-US" sz="3200" b="1" dirty="0"/>
          </a:p>
          <a:p>
            <a:r>
              <a:rPr lang="en-US" sz="3200" b="1" dirty="0" smtClean="0"/>
              <a:t>D)fingerprint</a:t>
            </a:r>
            <a:endParaRPr lang="en-US" sz="32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457200"/>
            <a:ext cx="7620000" cy="1881990"/>
          </a:xfrm>
          <a:prstGeom prst="rect">
            <a:avLst/>
          </a:prstGeom>
          <a:noFill/>
          <a:ln w="9525">
            <a:noFill/>
            <a:miter lim="800000"/>
            <a:headEnd/>
            <a:tailEnd/>
          </a:ln>
        </p:spPr>
        <p:txBody>
          <a:bodyPr wrap="square">
            <a:spAutoFit/>
          </a:bodyPr>
          <a:lstStyle/>
          <a:p>
            <a:pPr>
              <a:lnSpc>
                <a:spcPct val="150000"/>
              </a:lnSpc>
            </a:pPr>
            <a:r>
              <a:rPr lang="en-US" sz="2000" b="1" dirty="0" smtClean="0"/>
              <a:t>Which </a:t>
            </a:r>
            <a:r>
              <a:rPr lang="en-US" sz="2000" b="1" dirty="0"/>
              <a:t>of the following cases held that the introduction into evidence of fingerprint impressions taken without the consent of the defendant is not an infringement of the constitutional rights against self-incrimination?</a:t>
            </a:r>
          </a:p>
        </p:txBody>
      </p:sp>
      <p:sp>
        <p:nvSpPr>
          <p:cNvPr id="3" name="TextBox 2"/>
          <p:cNvSpPr txBox="1">
            <a:spLocks noChangeArrowheads="1"/>
          </p:cNvSpPr>
          <p:nvPr/>
        </p:nvSpPr>
        <p:spPr bwMode="auto">
          <a:xfrm>
            <a:off x="1143000" y="2971800"/>
            <a:ext cx="6096000" cy="1815882"/>
          </a:xfrm>
          <a:prstGeom prst="rect">
            <a:avLst/>
          </a:prstGeom>
          <a:noFill/>
          <a:ln w="9525">
            <a:noFill/>
            <a:miter lim="800000"/>
            <a:headEnd/>
            <a:tailEnd/>
          </a:ln>
        </p:spPr>
        <p:txBody>
          <a:bodyPr wrap="square">
            <a:spAutoFit/>
          </a:bodyPr>
          <a:lstStyle/>
          <a:p>
            <a:r>
              <a:rPr lang="en-US" sz="2800" b="1" dirty="0"/>
              <a:t>A)</a:t>
            </a:r>
            <a:r>
              <a:rPr lang="en-US" sz="2800" dirty="0"/>
              <a:t>Commonwealth Vs. </a:t>
            </a:r>
            <a:r>
              <a:rPr lang="en-US" sz="2800" dirty="0" smtClean="0"/>
              <a:t>Albright (1931)</a:t>
            </a:r>
            <a:endParaRPr lang="en-US" sz="2800" dirty="0"/>
          </a:p>
          <a:p>
            <a:r>
              <a:rPr lang="en-US" sz="2800" b="1" dirty="0" smtClean="0"/>
              <a:t>B)</a:t>
            </a:r>
            <a:r>
              <a:rPr lang="en-US" sz="2800" dirty="0" err="1" smtClean="0"/>
              <a:t>Schmerber</a:t>
            </a:r>
            <a:r>
              <a:rPr lang="en-US" sz="2800" dirty="0" smtClean="0"/>
              <a:t> </a:t>
            </a:r>
            <a:r>
              <a:rPr lang="en-US" sz="2800" dirty="0"/>
              <a:t>Vs. </a:t>
            </a:r>
            <a:r>
              <a:rPr lang="en-US" sz="2800" dirty="0" smtClean="0"/>
              <a:t>California (1966)</a:t>
            </a:r>
            <a:endParaRPr lang="en-US" sz="2800" dirty="0"/>
          </a:p>
          <a:p>
            <a:r>
              <a:rPr lang="en-US" sz="2800" b="1" dirty="0" smtClean="0"/>
              <a:t>C)State</a:t>
            </a:r>
            <a:r>
              <a:rPr lang="en-US" sz="2800" dirty="0" smtClean="0"/>
              <a:t> </a:t>
            </a:r>
            <a:r>
              <a:rPr lang="en-US" sz="2800" dirty="0"/>
              <a:t>Vs. </a:t>
            </a:r>
            <a:r>
              <a:rPr lang="en-US" sz="2800" dirty="0" err="1" smtClean="0"/>
              <a:t>Cerciello</a:t>
            </a:r>
            <a:r>
              <a:rPr lang="en-US" sz="2800" dirty="0" smtClean="0"/>
              <a:t> (1914)</a:t>
            </a:r>
            <a:endParaRPr lang="en-US" sz="2800" dirty="0"/>
          </a:p>
          <a:p>
            <a:r>
              <a:rPr lang="en-US" sz="2800" b="1" dirty="0" smtClean="0"/>
              <a:t>D)People</a:t>
            </a:r>
            <a:r>
              <a:rPr lang="en-US" sz="2800" dirty="0" smtClean="0"/>
              <a:t> </a:t>
            </a:r>
            <a:r>
              <a:rPr lang="en-US" sz="2800" dirty="0"/>
              <a:t>Vs. </a:t>
            </a:r>
            <a:r>
              <a:rPr lang="en-US" sz="2800" dirty="0" smtClean="0"/>
              <a:t>Jennings (1911)</a:t>
            </a:r>
            <a:endParaRPr lang="en-US" sz="2800" dirty="0"/>
          </a:p>
        </p:txBody>
      </p:sp>
      <p:sp>
        <p:nvSpPr>
          <p:cNvPr id="4" name="TextBox 3"/>
          <p:cNvSpPr txBox="1">
            <a:spLocks noChangeArrowheads="1"/>
          </p:cNvSpPr>
          <p:nvPr/>
        </p:nvSpPr>
        <p:spPr bwMode="auto">
          <a:xfrm>
            <a:off x="381000" y="5562600"/>
            <a:ext cx="7772400" cy="1754326"/>
          </a:xfrm>
          <a:prstGeom prst="rect">
            <a:avLst/>
          </a:prstGeom>
          <a:noFill/>
          <a:ln w="9525">
            <a:noFill/>
            <a:miter lim="800000"/>
            <a:headEnd/>
            <a:tailEnd/>
          </a:ln>
        </p:spPr>
        <p:txBody>
          <a:bodyPr>
            <a:spAutoFit/>
          </a:bodyPr>
          <a:lstStyle/>
          <a:p>
            <a:pPr algn="ctr"/>
            <a:r>
              <a:rPr lang="en-US" sz="5400" b="1" dirty="0"/>
              <a:t>C) </a:t>
            </a:r>
            <a:r>
              <a:rPr lang="en-US" sz="5400" b="1" dirty="0" smtClean="0"/>
              <a:t>State</a:t>
            </a:r>
            <a:r>
              <a:rPr lang="en-US" sz="5400" dirty="0" smtClean="0"/>
              <a:t> </a:t>
            </a:r>
            <a:r>
              <a:rPr lang="en-US" sz="5400" dirty="0"/>
              <a:t>Vs. </a:t>
            </a:r>
            <a:r>
              <a:rPr lang="en-US" sz="5400" dirty="0" err="1"/>
              <a:t>Cerciello</a:t>
            </a:r>
            <a:endParaRPr lang="en-US" sz="5400" dirty="0"/>
          </a:p>
          <a:p>
            <a:pPr algn="ctr"/>
            <a:r>
              <a:rPr lang="en-US" sz="5400" b="1" dirty="0" smtClean="0"/>
              <a:t> </a:t>
            </a:r>
            <a:endParaRPr lang="en-US" sz="5400" dirty="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57200" y="533400"/>
            <a:ext cx="8077200" cy="2217082"/>
          </a:xfrm>
          <a:prstGeom prst="rect">
            <a:avLst/>
          </a:prstGeom>
          <a:noFill/>
          <a:ln w="9525">
            <a:noFill/>
            <a:miter lim="800000"/>
            <a:headEnd/>
            <a:tailEnd/>
          </a:ln>
        </p:spPr>
        <p:txBody>
          <a:bodyPr wrap="square">
            <a:spAutoFit/>
          </a:bodyPr>
          <a:lstStyle/>
          <a:p>
            <a:pPr>
              <a:lnSpc>
                <a:spcPct val="150000"/>
              </a:lnSpc>
            </a:pPr>
            <a:r>
              <a:rPr lang="en-US" sz="3200" b="1" dirty="0" smtClean="0"/>
              <a:t>It </a:t>
            </a:r>
            <a:r>
              <a:rPr lang="en-US" sz="3200" b="1" dirty="0" smtClean="0"/>
              <a:t>is a friction ridge impression of unknown origin which is visible without development.</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Patent print</a:t>
            </a:r>
            <a:endParaRPr lang="en-US" sz="4000" dirty="0"/>
          </a:p>
        </p:txBody>
      </p:sp>
      <p:sp>
        <p:nvSpPr>
          <p:cNvPr id="7" name="TextBox 6"/>
          <p:cNvSpPr txBox="1">
            <a:spLocks noChangeArrowheads="1"/>
          </p:cNvSpPr>
          <p:nvPr/>
        </p:nvSpPr>
        <p:spPr bwMode="auto">
          <a:xfrm>
            <a:off x="1790700" y="3334167"/>
            <a:ext cx="5410200" cy="2062103"/>
          </a:xfrm>
          <a:prstGeom prst="rect">
            <a:avLst/>
          </a:prstGeom>
          <a:noFill/>
          <a:ln w="9525">
            <a:noFill/>
            <a:miter lim="800000"/>
            <a:headEnd/>
            <a:tailEnd/>
          </a:ln>
        </p:spPr>
        <p:txBody>
          <a:bodyPr>
            <a:spAutoFit/>
          </a:bodyPr>
          <a:lstStyle/>
          <a:p>
            <a:r>
              <a:rPr lang="en-US" sz="3200" b="1" dirty="0" smtClean="0"/>
              <a:t>A)patent print</a:t>
            </a:r>
            <a:endParaRPr lang="en-US" sz="3200" b="1" dirty="0"/>
          </a:p>
          <a:p>
            <a:r>
              <a:rPr lang="en-US" sz="3200" b="1" dirty="0" smtClean="0"/>
              <a:t>B)Latent print</a:t>
            </a:r>
            <a:endParaRPr lang="en-US" sz="3200" b="1" dirty="0"/>
          </a:p>
          <a:p>
            <a:r>
              <a:rPr lang="en-US" sz="3200" b="1" dirty="0" smtClean="0"/>
              <a:t>C)Plastic print</a:t>
            </a:r>
            <a:endParaRPr lang="en-US" sz="3200" b="1" dirty="0"/>
          </a:p>
          <a:p>
            <a:r>
              <a:rPr lang="en-US" sz="3200" b="1" dirty="0" smtClean="0"/>
              <a:t>D)fingerprint</a:t>
            </a:r>
            <a:endParaRPr lang="en-US" sz="32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57200" y="533400"/>
            <a:ext cx="7772400" cy="1384995"/>
          </a:xfrm>
          <a:prstGeom prst="rect">
            <a:avLst/>
          </a:prstGeom>
          <a:noFill/>
          <a:ln w="9525">
            <a:noFill/>
            <a:miter lim="800000"/>
            <a:headEnd/>
            <a:tailEnd/>
          </a:ln>
        </p:spPr>
        <p:txBody>
          <a:bodyPr wrap="square">
            <a:spAutoFit/>
          </a:bodyPr>
          <a:lstStyle/>
          <a:p>
            <a:pPr>
              <a:lnSpc>
                <a:spcPct val="150000"/>
              </a:lnSpc>
            </a:pPr>
            <a:r>
              <a:rPr lang="en-US" sz="2800" dirty="0" smtClean="0"/>
              <a:t>Who </a:t>
            </a:r>
            <a:r>
              <a:rPr lang="en-US" sz="2800" dirty="0" smtClean="0"/>
              <a:t>introduced the ACE-V Methodology in friction ridge examination?</a:t>
            </a:r>
            <a:endParaRPr lang="en-US" sz="28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D) David </a:t>
            </a:r>
            <a:r>
              <a:rPr lang="en-US" sz="4000" b="1" dirty="0" err="1" smtClean="0"/>
              <a:t>Ashbaugh</a:t>
            </a:r>
            <a:endParaRPr lang="en-US" sz="4000" dirty="0"/>
          </a:p>
        </p:txBody>
      </p:sp>
      <p:sp>
        <p:nvSpPr>
          <p:cNvPr id="5" name="Rectangle 4"/>
          <p:cNvSpPr/>
          <p:nvPr/>
        </p:nvSpPr>
        <p:spPr>
          <a:xfrm>
            <a:off x="1828800" y="2971800"/>
            <a:ext cx="4572000" cy="2062103"/>
          </a:xfrm>
          <a:prstGeom prst="rect">
            <a:avLst/>
          </a:prstGeom>
        </p:spPr>
        <p:txBody>
          <a:bodyPr>
            <a:spAutoFit/>
          </a:bodyPr>
          <a:lstStyle/>
          <a:p>
            <a:r>
              <a:rPr lang="en-US" sz="3200" dirty="0" smtClean="0"/>
              <a:t>A)	Huber, Roy</a:t>
            </a:r>
          </a:p>
          <a:p>
            <a:r>
              <a:rPr lang="en-US" sz="3200" dirty="0" smtClean="0"/>
              <a:t>B)	Mayfield, Brandon</a:t>
            </a:r>
          </a:p>
          <a:p>
            <a:r>
              <a:rPr lang="en-US" sz="3200" dirty="0" smtClean="0"/>
              <a:t>C)	</a:t>
            </a:r>
            <a:r>
              <a:rPr lang="en-US" sz="3200" dirty="0" err="1" smtClean="0"/>
              <a:t>Hollands</a:t>
            </a:r>
            <a:r>
              <a:rPr lang="en-US" sz="3200" dirty="0" smtClean="0"/>
              <a:t>, Marry</a:t>
            </a:r>
          </a:p>
          <a:p>
            <a:r>
              <a:rPr lang="en-US" sz="3200" dirty="0" smtClean="0"/>
              <a:t>D)	</a:t>
            </a:r>
            <a:r>
              <a:rPr lang="en-US" sz="3200" dirty="0" err="1" smtClean="0"/>
              <a:t>Ashbaugh</a:t>
            </a:r>
            <a:r>
              <a:rPr lang="en-US" sz="3200" dirty="0" smtClean="0"/>
              <a:t>, David</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557480"/>
            <a:ext cx="8077200" cy="739754"/>
          </a:xfrm>
          <a:prstGeom prst="rect">
            <a:avLst/>
          </a:prstGeom>
          <a:noFill/>
          <a:ln w="9525">
            <a:noFill/>
            <a:miter lim="800000"/>
            <a:headEnd/>
            <a:tailEnd/>
          </a:ln>
        </p:spPr>
        <p:txBody>
          <a:bodyPr wrap="square">
            <a:spAutoFit/>
          </a:bodyPr>
          <a:lstStyle/>
          <a:p>
            <a:pPr>
              <a:lnSpc>
                <a:spcPct val="150000"/>
              </a:lnSpc>
            </a:pPr>
            <a:r>
              <a:rPr lang="en-US" sz="3200" b="1" dirty="0" smtClean="0"/>
              <a:t>Who </a:t>
            </a:r>
            <a:r>
              <a:rPr lang="en-US" sz="3200" b="1" dirty="0" smtClean="0"/>
              <a:t>introduced the ACE Methodology?</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Roy Huber</a:t>
            </a:r>
            <a:endParaRPr lang="en-US" sz="4000" dirty="0"/>
          </a:p>
        </p:txBody>
      </p:sp>
      <p:sp>
        <p:nvSpPr>
          <p:cNvPr id="5" name="Rectangle 4"/>
          <p:cNvSpPr/>
          <p:nvPr/>
        </p:nvSpPr>
        <p:spPr>
          <a:xfrm>
            <a:off x="1828800" y="2590800"/>
            <a:ext cx="4572000" cy="2062103"/>
          </a:xfrm>
          <a:prstGeom prst="rect">
            <a:avLst/>
          </a:prstGeom>
        </p:spPr>
        <p:txBody>
          <a:bodyPr>
            <a:spAutoFit/>
          </a:bodyPr>
          <a:lstStyle/>
          <a:p>
            <a:r>
              <a:rPr lang="en-US" sz="3200" dirty="0" smtClean="0"/>
              <a:t>A)	Huber, Roy</a:t>
            </a:r>
          </a:p>
          <a:p>
            <a:r>
              <a:rPr lang="en-US" sz="3200" dirty="0" smtClean="0"/>
              <a:t>B)	Mayfield, Brandon</a:t>
            </a:r>
          </a:p>
          <a:p>
            <a:r>
              <a:rPr lang="en-US" sz="3200" dirty="0" smtClean="0"/>
              <a:t>C)	</a:t>
            </a:r>
            <a:r>
              <a:rPr lang="en-US" sz="3200" dirty="0" err="1" smtClean="0"/>
              <a:t>Hollands</a:t>
            </a:r>
            <a:r>
              <a:rPr lang="en-US" sz="3200" dirty="0" smtClean="0"/>
              <a:t>, Marry</a:t>
            </a:r>
          </a:p>
          <a:p>
            <a:r>
              <a:rPr lang="en-US" sz="3200" dirty="0" smtClean="0"/>
              <a:t>D)	</a:t>
            </a:r>
            <a:r>
              <a:rPr lang="en-US" sz="3200" dirty="0" err="1" smtClean="0"/>
              <a:t>Ashbaugh</a:t>
            </a:r>
            <a:r>
              <a:rPr lang="en-US" sz="3200" dirty="0" smtClean="0"/>
              <a:t>, David</a:t>
            </a:r>
            <a:endParaRPr lang="en-US" sz="32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81000" y="1443314"/>
            <a:ext cx="7086600" cy="496996"/>
          </a:xfrm>
          <a:prstGeom prst="rect">
            <a:avLst/>
          </a:prstGeom>
          <a:noFill/>
          <a:ln w="9525">
            <a:noFill/>
            <a:miter lim="800000"/>
            <a:headEnd/>
            <a:tailEnd/>
          </a:ln>
        </p:spPr>
        <p:txBody>
          <a:bodyPr>
            <a:spAutoFit/>
          </a:bodyPr>
          <a:lstStyle/>
          <a:p>
            <a:pPr>
              <a:lnSpc>
                <a:spcPct val="150000"/>
              </a:lnSpc>
            </a:pPr>
            <a:r>
              <a:rPr lang="en-US" sz="2000" dirty="0" smtClean="0"/>
              <a:t>Amino </a:t>
            </a:r>
            <a:r>
              <a:rPr lang="en-US" sz="2000" dirty="0" smtClean="0"/>
              <a:t>acids are secreted by the ______________.</a:t>
            </a:r>
            <a:endParaRPr lang="en-US" sz="20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dirty="0" err="1" smtClean="0"/>
              <a:t>Eccrine</a:t>
            </a:r>
            <a:endParaRPr lang="en-US" sz="4000" dirty="0"/>
          </a:p>
        </p:txBody>
      </p:sp>
      <p:sp>
        <p:nvSpPr>
          <p:cNvPr id="7" name="Rectangle 6"/>
          <p:cNvSpPr/>
          <p:nvPr/>
        </p:nvSpPr>
        <p:spPr>
          <a:xfrm>
            <a:off x="1828800" y="2590800"/>
            <a:ext cx="4572000" cy="2862322"/>
          </a:xfrm>
          <a:prstGeom prst="rect">
            <a:avLst/>
          </a:prstGeom>
        </p:spPr>
        <p:txBody>
          <a:bodyPr>
            <a:spAutoFit/>
          </a:bodyPr>
          <a:lstStyle/>
          <a:p>
            <a:pPr>
              <a:lnSpc>
                <a:spcPct val="250000"/>
              </a:lnSpc>
            </a:pPr>
            <a:r>
              <a:rPr lang="en-US" dirty="0" smtClean="0"/>
              <a:t>A)	</a:t>
            </a:r>
            <a:r>
              <a:rPr lang="en-US" dirty="0" err="1" smtClean="0"/>
              <a:t>Apocrine</a:t>
            </a:r>
            <a:r>
              <a:rPr lang="en-US" dirty="0" smtClean="0"/>
              <a:t>  glands</a:t>
            </a:r>
          </a:p>
          <a:p>
            <a:pPr>
              <a:lnSpc>
                <a:spcPct val="250000"/>
              </a:lnSpc>
            </a:pPr>
            <a:r>
              <a:rPr lang="en-US" dirty="0" smtClean="0"/>
              <a:t>B)	Sebaceous glands</a:t>
            </a:r>
          </a:p>
          <a:p>
            <a:pPr>
              <a:lnSpc>
                <a:spcPct val="250000"/>
              </a:lnSpc>
            </a:pPr>
            <a:r>
              <a:rPr lang="en-US" dirty="0" smtClean="0"/>
              <a:t>C)	</a:t>
            </a:r>
            <a:r>
              <a:rPr lang="en-US" dirty="0" err="1" smtClean="0"/>
              <a:t>Eccrine</a:t>
            </a:r>
            <a:r>
              <a:rPr lang="en-US" dirty="0" smtClean="0"/>
              <a:t>  glands</a:t>
            </a:r>
          </a:p>
          <a:p>
            <a:pPr>
              <a:lnSpc>
                <a:spcPct val="250000"/>
              </a:lnSpc>
            </a:pPr>
            <a:r>
              <a:rPr lang="en-US" dirty="0" smtClean="0"/>
              <a:t>D)	Salivary glands</a:t>
            </a:r>
            <a:endParaRPr lang="en-US"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
                                        </p:tgtEl>
                                        <p:attrNameLst>
                                          <p:attrName>style.visibility</p:attrName>
                                        </p:attrNameLst>
                                      </p:cBhvr>
                                      <p:to>
                                        <p:strVal val="visible"/>
                                      </p:to>
                                    </p:set>
                                    <p:anim calcmode="discrete" valueType="clr">
                                      <p:cBhvr override="childStyle">
                                        <p:cTn id="1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
                                        </p:tgtEl>
                                        <p:attrNameLst>
                                          <p:attrName>fillcolor</p:attrName>
                                        </p:attrNameLst>
                                      </p:cBhvr>
                                      <p:tavLst>
                                        <p:tav tm="0">
                                          <p:val>
                                            <p:clrVal>
                                              <a:schemeClr val="accent2"/>
                                            </p:clrVal>
                                          </p:val>
                                        </p:tav>
                                        <p:tav tm="50000">
                                          <p:val>
                                            <p:clrVal>
                                              <a:schemeClr val="hlink"/>
                                            </p:clrVal>
                                          </p:val>
                                        </p:tav>
                                      </p:tavLst>
                                    </p:anim>
                                    <p:set>
                                      <p:cBhvr>
                                        <p:cTn id="1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685800" y="1219200"/>
            <a:ext cx="7848600" cy="3477875"/>
          </a:xfrm>
          <a:prstGeom prst="rect">
            <a:avLst/>
          </a:prstGeom>
          <a:noFill/>
          <a:ln w="9525">
            <a:noFill/>
            <a:miter lim="800000"/>
            <a:headEnd/>
            <a:tailEnd/>
          </a:ln>
        </p:spPr>
        <p:txBody>
          <a:bodyPr wrap="square">
            <a:spAutoFit/>
          </a:bodyPr>
          <a:lstStyle/>
          <a:p>
            <a:endParaRPr lang="en-US" sz="2000" dirty="0"/>
          </a:p>
          <a:p>
            <a:r>
              <a:rPr lang="en-US" sz="2000" dirty="0"/>
              <a:t>Any distortion or alteration not in the original friction ridge impression, produced by an external agent or action.</a:t>
            </a:r>
          </a:p>
          <a:p>
            <a:endParaRPr lang="en-US" sz="2000" dirty="0"/>
          </a:p>
          <a:p>
            <a:r>
              <a:rPr lang="en-US" sz="2000" b="1" dirty="0" smtClean="0"/>
              <a:t>A</a:t>
            </a:r>
            <a:r>
              <a:rPr lang="en-US" sz="2000" b="1" dirty="0"/>
              <a:t>)	Compression</a:t>
            </a:r>
          </a:p>
          <a:p>
            <a:pPr>
              <a:lnSpc>
                <a:spcPct val="200000"/>
              </a:lnSpc>
            </a:pPr>
            <a:r>
              <a:rPr lang="en-US" sz="2000" b="1" dirty="0"/>
              <a:t>B)	Artifact</a:t>
            </a:r>
          </a:p>
          <a:p>
            <a:pPr>
              <a:lnSpc>
                <a:spcPct val="200000"/>
              </a:lnSpc>
            </a:pPr>
            <a:r>
              <a:rPr lang="en-US" sz="2000" b="1" dirty="0"/>
              <a:t>C)	</a:t>
            </a:r>
            <a:r>
              <a:rPr lang="en-US" sz="2000" b="1" dirty="0" err="1"/>
              <a:t>Dermabrasion</a:t>
            </a:r>
            <a:endParaRPr lang="en-US" sz="2000" b="1" dirty="0"/>
          </a:p>
          <a:p>
            <a:pPr>
              <a:lnSpc>
                <a:spcPct val="200000"/>
              </a:lnSpc>
            </a:pPr>
            <a:r>
              <a:rPr lang="en-US" sz="2000" b="1" dirty="0"/>
              <a:t>D)	Discrepancy</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861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
          <p:cNvSpPr>
            <a:spLocks noChangeArrowheads="1"/>
          </p:cNvSpPr>
          <p:nvPr/>
        </p:nvSpPr>
        <p:spPr bwMode="auto">
          <a:xfrm>
            <a:off x="1143000" y="1295400"/>
            <a:ext cx="7391400" cy="4708981"/>
          </a:xfrm>
          <a:prstGeom prst="rect">
            <a:avLst/>
          </a:prstGeom>
          <a:noFill/>
          <a:ln w="9525">
            <a:noFill/>
            <a:miter lim="800000"/>
            <a:headEnd/>
            <a:tailEnd/>
          </a:ln>
        </p:spPr>
        <p:txBody>
          <a:bodyPr wrap="square">
            <a:spAutoFit/>
          </a:bodyPr>
          <a:lstStyle/>
          <a:p>
            <a:r>
              <a:rPr lang="en-US" sz="2000" dirty="0"/>
              <a:t>Question </a:t>
            </a:r>
            <a:r>
              <a:rPr lang="en-US" sz="2000" dirty="0" smtClean="0"/>
              <a:t>65</a:t>
            </a:r>
            <a:endParaRPr lang="en-US" sz="2000" dirty="0"/>
          </a:p>
          <a:p>
            <a:endParaRPr lang="en-US" sz="2000" dirty="0"/>
          </a:p>
          <a:p>
            <a:r>
              <a:rPr lang="en-US" sz="2400" dirty="0" smtClean="0"/>
              <a:t>It is the first time whereby silver nitrate process </a:t>
            </a:r>
            <a:r>
              <a:rPr lang="en-US" sz="2400" dirty="0"/>
              <a:t>was used to </a:t>
            </a:r>
            <a:r>
              <a:rPr lang="en-US" sz="2400" dirty="0" smtClean="0"/>
              <a:t>develop fingerprints.</a:t>
            </a:r>
            <a:endParaRPr lang="en-US" sz="2400" dirty="0"/>
          </a:p>
          <a:p>
            <a:r>
              <a:rPr lang="en-US" sz="2000" dirty="0"/>
              <a:t>	</a:t>
            </a:r>
          </a:p>
          <a:p>
            <a:pPr>
              <a:lnSpc>
                <a:spcPct val="200000"/>
              </a:lnSpc>
            </a:pPr>
            <a:r>
              <a:rPr lang="en-US" sz="2400" dirty="0"/>
              <a:t>A)	the Lindbergh kidnapping</a:t>
            </a:r>
          </a:p>
          <a:p>
            <a:pPr>
              <a:lnSpc>
                <a:spcPct val="200000"/>
              </a:lnSpc>
            </a:pPr>
            <a:r>
              <a:rPr lang="en-US" sz="2400" dirty="0"/>
              <a:t>B)	the Hamm kidnapping</a:t>
            </a:r>
          </a:p>
          <a:p>
            <a:pPr>
              <a:lnSpc>
                <a:spcPct val="200000"/>
              </a:lnSpc>
            </a:pPr>
            <a:r>
              <a:rPr lang="en-US" sz="2400" dirty="0"/>
              <a:t>C)	the OJ case</a:t>
            </a:r>
          </a:p>
          <a:p>
            <a:pPr>
              <a:lnSpc>
                <a:spcPct val="200000"/>
              </a:lnSpc>
            </a:pPr>
            <a:r>
              <a:rPr lang="en-US" sz="2400" dirty="0"/>
              <a:t>D)	Sam Sheppard case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421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
          <p:cNvSpPr>
            <a:spLocks noChangeArrowheads="1"/>
          </p:cNvSpPr>
          <p:nvPr/>
        </p:nvSpPr>
        <p:spPr bwMode="auto">
          <a:xfrm>
            <a:off x="838200" y="1752600"/>
            <a:ext cx="7391400" cy="3477875"/>
          </a:xfrm>
          <a:prstGeom prst="rect">
            <a:avLst/>
          </a:prstGeom>
          <a:noFill/>
          <a:ln w="9525">
            <a:noFill/>
            <a:miter lim="800000"/>
            <a:headEnd/>
            <a:tailEnd/>
          </a:ln>
        </p:spPr>
        <p:txBody>
          <a:bodyPr>
            <a:spAutoFit/>
          </a:bodyPr>
          <a:lstStyle/>
          <a:p>
            <a:r>
              <a:rPr lang="en-US" sz="2000" dirty="0"/>
              <a:t>Question </a:t>
            </a:r>
            <a:r>
              <a:rPr lang="en-US" sz="2000" dirty="0" smtClean="0"/>
              <a:t>67</a:t>
            </a:r>
            <a:endParaRPr lang="en-US" sz="2000" dirty="0"/>
          </a:p>
          <a:p>
            <a:endParaRPr lang="en-US" sz="2000" dirty="0"/>
          </a:p>
          <a:p>
            <a:r>
              <a:rPr lang="en-US" sz="2000" dirty="0"/>
              <a:t>The FBI's database used for storing fingerprints is:</a:t>
            </a:r>
          </a:p>
          <a:p>
            <a:endParaRPr lang="en-US" sz="2000" dirty="0"/>
          </a:p>
          <a:p>
            <a:r>
              <a:rPr lang="en-US" sz="2000" dirty="0" smtClean="0"/>
              <a:t>A</a:t>
            </a:r>
            <a:r>
              <a:rPr lang="en-US" sz="2000" dirty="0"/>
              <a:t>)	IBIS</a:t>
            </a:r>
          </a:p>
          <a:p>
            <a:pPr>
              <a:lnSpc>
                <a:spcPct val="200000"/>
              </a:lnSpc>
            </a:pPr>
            <a:r>
              <a:rPr lang="en-US" sz="2000" dirty="0"/>
              <a:t>B)	IAFIS</a:t>
            </a:r>
          </a:p>
          <a:p>
            <a:pPr>
              <a:lnSpc>
                <a:spcPct val="200000"/>
              </a:lnSpc>
            </a:pPr>
            <a:r>
              <a:rPr lang="en-US" sz="2000" dirty="0"/>
              <a:t>C)	CODIS</a:t>
            </a:r>
          </a:p>
          <a:p>
            <a:pPr>
              <a:lnSpc>
                <a:spcPct val="200000"/>
              </a:lnSpc>
            </a:pPr>
            <a:r>
              <a:rPr lang="en-US" sz="2000" dirty="0"/>
              <a:t>D)	USDA</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6258">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ChangeArrowheads="1"/>
          </p:cNvSpPr>
          <p:nvPr/>
        </p:nvSpPr>
        <p:spPr bwMode="auto">
          <a:xfrm>
            <a:off x="609600" y="1166813"/>
            <a:ext cx="7772400" cy="4400550"/>
          </a:xfrm>
          <a:prstGeom prst="rect">
            <a:avLst/>
          </a:prstGeom>
          <a:noFill/>
          <a:ln w="9525">
            <a:noFill/>
            <a:miter lim="800000"/>
            <a:headEnd/>
            <a:tailEnd/>
          </a:ln>
        </p:spPr>
        <p:txBody>
          <a:bodyPr>
            <a:spAutoFit/>
          </a:bodyPr>
          <a:lstStyle/>
          <a:p>
            <a:r>
              <a:rPr lang="en-US" sz="2000" dirty="0"/>
              <a:t>Question </a:t>
            </a:r>
            <a:r>
              <a:rPr lang="en-US" sz="2000" dirty="0" smtClean="0"/>
              <a:t>70</a:t>
            </a:r>
            <a:endParaRPr lang="en-US" sz="2000" dirty="0"/>
          </a:p>
          <a:p>
            <a:endParaRPr lang="en-US" sz="2000" dirty="0"/>
          </a:p>
          <a:p>
            <a:r>
              <a:rPr lang="en-US" sz="2000" dirty="0"/>
              <a:t>John Dillinger, </a:t>
            </a:r>
            <a:r>
              <a:rPr lang="en-US" sz="2000" dirty="0" smtClean="0"/>
              <a:t>during the </a:t>
            </a:r>
            <a:r>
              <a:rPr lang="en-US" sz="2000" dirty="0"/>
              <a:t>Depression-era gangster, attempted to get rid of his fingerprints by what method?</a:t>
            </a:r>
          </a:p>
          <a:p>
            <a:pPr>
              <a:lnSpc>
                <a:spcPct val="250000"/>
              </a:lnSpc>
            </a:pPr>
            <a:r>
              <a:rPr lang="en-US" sz="2000" dirty="0"/>
              <a:t>A)	Grafting the skin of someone else's fingertips onto his own</a:t>
            </a:r>
          </a:p>
          <a:p>
            <a:pPr>
              <a:lnSpc>
                <a:spcPct val="250000"/>
              </a:lnSpc>
            </a:pPr>
            <a:r>
              <a:rPr lang="en-US" sz="2000" dirty="0"/>
              <a:t>B)	Shaving the outer layer of skin off his fingertips</a:t>
            </a:r>
          </a:p>
          <a:p>
            <a:pPr>
              <a:lnSpc>
                <a:spcPct val="250000"/>
              </a:lnSpc>
            </a:pPr>
            <a:r>
              <a:rPr lang="en-US" sz="2000" dirty="0"/>
              <a:t>C)	Pouring sulfuric acid on his fingertips</a:t>
            </a:r>
          </a:p>
          <a:p>
            <a:pPr>
              <a:lnSpc>
                <a:spcPct val="250000"/>
              </a:lnSpc>
            </a:pPr>
            <a:r>
              <a:rPr lang="en-US" sz="2000" dirty="0"/>
              <a:t>D)	Rubbing sandpaper on his fingertips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035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
          <p:cNvSpPr>
            <a:spLocks noChangeArrowheads="1"/>
          </p:cNvSpPr>
          <p:nvPr/>
        </p:nvSpPr>
        <p:spPr bwMode="auto">
          <a:xfrm>
            <a:off x="457200" y="1524000"/>
            <a:ext cx="8107363" cy="4094163"/>
          </a:xfrm>
          <a:prstGeom prst="rect">
            <a:avLst/>
          </a:prstGeom>
          <a:noFill/>
          <a:ln w="9525">
            <a:noFill/>
            <a:miter lim="800000"/>
            <a:headEnd/>
            <a:tailEnd/>
          </a:ln>
        </p:spPr>
        <p:txBody>
          <a:bodyPr wrap="square">
            <a:spAutoFit/>
          </a:bodyPr>
          <a:lstStyle/>
          <a:p>
            <a:r>
              <a:rPr lang="en-US" sz="2000" dirty="0"/>
              <a:t>Question </a:t>
            </a:r>
            <a:r>
              <a:rPr lang="en-US" sz="2000" dirty="0" smtClean="0"/>
              <a:t>71</a:t>
            </a:r>
            <a:endParaRPr lang="en-US" sz="2000" dirty="0"/>
          </a:p>
          <a:p>
            <a:r>
              <a:rPr lang="en-US" sz="2000" dirty="0"/>
              <a:t>What crime was Brandon Mayfield, an Oregon lawyer, wrongly accused of based on a false fingerprint match?</a:t>
            </a:r>
          </a:p>
          <a:p>
            <a:pPr>
              <a:lnSpc>
                <a:spcPct val="250000"/>
              </a:lnSpc>
            </a:pPr>
            <a:r>
              <a:rPr lang="en-US" sz="2000" dirty="0"/>
              <a:t>A)	2005 London Underground train bombings</a:t>
            </a:r>
          </a:p>
          <a:p>
            <a:pPr>
              <a:lnSpc>
                <a:spcPct val="250000"/>
              </a:lnSpc>
            </a:pPr>
            <a:r>
              <a:rPr lang="en-US" sz="2000" dirty="0"/>
              <a:t>B)	2004 Madrid train bombings</a:t>
            </a:r>
          </a:p>
          <a:p>
            <a:pPr>
              <a:lnSpc>
                <a:spcPct val="250000"/>
              </a:lnSpc>
            </a:pPr>
            <a:r>
              <a:rPr lang="en-US" sz="2000" dirty="0"/>
              <a:t>C)	2001 Anthrax scare</a:t>
            </a:r>
          </a:p>
          <a:p>
            <a:pPr>
              <a:lnSpc>
                <a:spcPct val="250000"/>
              </a:lnSpc>
            </a:pPr>
            <a:r>
              <a:rPr lang="en-US" sz="2000" dirty="0"/>
              <a:t>D)	1997 Olympic Park Bombing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1378">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
          <p:cNvSpPr>
            <a:spLocks noChangeArrowheads="1"/>
          </p:cNvSpPr>
          <p:nvPr/>
        </p:nvSpPr>
        <p:spPr bwMode="auto">
          <a:xfrm>
            <a:off x="1219200" y="1143000"/>
            <a:ext cx="6858000" cy="4400550"/>
          </a:xfrm>
          <a:prstGeom prst="rect">
            <a:avLst/>
          </a:prstGeom>
          <a:noFill/>
          <a:ln w="9525">
            <a:noFill/>
            <a:miter lim="800000"/>
            <a:headEnd/>
            <a:tailEnd/>
          </a:ln>
        </p:spPr>
        <p:txBody>
          <a:bodyPr>
            <a:spAutoFit/>
          </a:bodyPr>
          <a:lstStyle/>
          <a:p>
            <a:r>
              <a:rPr lang="en-US" sz="2000" dirty="0"/>
              <a:t>Question </a:t>
            </a:r>
            <a:r>
              <a:rPr lang="en-US" sz="2000" dirty="0" smtClean="0"/>
              <a:t>75</a:t>
            </a:r>
            <a:endParaRPr lang="en-US" sz="2000" dirty="0"/>
          </a:p>
          <a:p>
            <a:endParaRPr lang="en-US" sz="2000" dirty="0"/>
          </a:p>
          <a:p>
            <a:r>
              <a:rPr lang="en-US" sz="2000" dirty="0"/>
              <a:t>The methodology of friction ridge identification is known as:</a:t>
            </a:r>
          </a:p>
          <a:p>
            <a:r>
              <a:rPr lang="en-US" sz="2000" dirty="0"/>
              <a:t>		</a:t>
            </a:r>
          </a:p>
          <a:p>
            <a:pPr>
              <a:lnSpc>
                <a:spcPct val="250000"/>
              </a:lnSpc>
            </a:pPr>
            <a:r>
              <a:rPr lang="en-US" sz="2000" dirty="0"/>
              <a:t>A)	Confirmation Testing</a:t>
            </a:r>
          </a:p>
          <a:p>
            <a:pPr>
              <a:lnSpc>
                <a:spcPct val="250000"/>
              </a:lnSpc>
            </a:pPr>
            <a:r>
              <a:rPr lang="en-US" sz="2000" dirty="0"/>
              <a:t>B)	Peer Review</a:t>
            </a:r>
          </a:p>
          <a:p>
            <a:pPr>
              <a:lnSpc>
                <a:spcPct val="250000"/>
              </a:lnSpc>
            </a:pPr>
            <a:r>
              <a:rPr lang="en-US" sz="2000" dirty="0"/>
              <a:t>C)	ACE-V</a:t>
            </a:r>
          </a:p>
          <a:p>
            <a:pPr>
              <a:lnSpc>
                <a:spcPct val="250000"/>
              </a:lnSpc>
            </a:pPr>
            <a:r>
              <a:rPr lang="en-US" sz="2000" dirty="0"/>
              <a:t>D)	</a:t>
            </a:r>
            <a:r>
              <a:rPr lang="en-US" sz="2000" dirty="0" err="1"/>
              <a:t>Ridgeology</a:t>
            </a:r>
            <a:endParaRPr lang="en-US" sz="2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6498">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r>
              <a:rPr lang="en-US" dirty="0" smtClean="0"/>
              <a:t>United States v Kelly, 55 F.2d 67 (2d Cir. 1932)</a:t>
            </a:r>
          </a:p>
          <a:p>
            <a:pPr lvl="1"/>
            <a:r>
              <a:rPr lang="en-US" dirty="0" smtClean="0"/>
              <a:t>Judge Augustus Hand decided that the taking of fingerprints upon lawful arrest, even in the absence of a statute so authorizing, does not violate the arrestee’s constitutional rights.</a:t>
            </a:r>
            <a:endParaRPr lang="en-US"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2666048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
          <p:cNvSpPr>
            <a:spLocks noChangeArrowheads="1"/>
          </p:cNvSpPr>
          <p:nvPr/>
        </p:nvSpPr>
        <p:spPr bwMode="auto">
          <a:xfrm>
            <a:off x="609600" y="1219200"/>
            <a:ext cx="7696200" cy="4894263"/>
          </a:xfrm>
          <a:prstGeom prst="rect">
            <a:avLst/>
          </a:prstGeom>
          <a:noFill/>
          <a:ln w="9525">
            <a:noFill/>
            <a:miter lim="800000"/>
            <a:headEnd/>
            <a:tailEnd/>
          </a:ln>
        </p:spPr>
        <p:txBody>
          <a:bodyPr>
            <a:spAutoFit/>
          </a:bodyPr>
          <a:lstStyle/>
          <a:p>
            <a:r>
              <a:rPr lang="en-US" sz="2400" dirty="0"/>
              <a:t>Question </a:t>
            </a:r>
            <a:r>
              <a:rPr lang="en-US" sz="2400" dirty="0" smtClean="0"/>
              <a:t>77</a:t>
            </a:r>
            <a:endParaRPr lang="en-US" sz="2400" dirty="0"/>
          </a:p>
          <a:p>
            <a:endParaRPr lang="en-US" sz="2400" dirty="0"/>
          </a:p>
          <a:p>
            <a:r>
              <a:rPr lang="en-US" sz="2400" dirty="0"/>
              <a:t>The intrinsic or innate ridge formations are called	</a:t>
            </a:r>
          </a:p>
          <a:p>
            <a:pPr>
              <a:lnSpc>
                <a:spcPct val="250000"/>
              </a:lnSpc>
            </a:pPr>
            <a:r>
              <a:rPr lang="en-US" sz="2400" dirty="0"/>
              <a:t>A)	Level 1 detail</a:t>
            </a:r>
          </a:p>
          <a:p>
            <a:pPr>
              <a:lnSpc>
                <a:spcPct val="250000"/>
              </a:lnSpc>
            </a:pPr>
            <a:r>
              <a:rPr lang="en-US" sz="2400" dirty="0"/>
              <a:t>B)	Level 2 detail</a:t>
            </a:r>
          </a:p>
          <a:p>
            <a:pPr>
              <a:lnSpc>
                <a:spcPct val="250000"/>
              </a:lnSpc>
            </a:pPr>
            <a:r>
              <a:rPr lang="en-US" sz="2400" dirty="0"/>
              <a:t>C)	Level 3 detail</a:t>
            </a:r>
          </a:p>
          <a:p>
            <a:pPr>
              <a:lnSpc>
                <a:spcPct val="250000"/>
              </a:lnSpc>
            </a:pPr>
            <a:r>
              <a:rPr lang="en-US" sz="2400" dirty="0"/>
              <a:t>D)	Level 4 detail</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854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
          <p:cNvSpPr>
            <a:spLocks noChangeArrowheads="1"/>
          </p:cNvSpPr>
          <p:nvPr/>
        </p:nvSpPr>
        <p:spPr bwMode="auto">
          <a:xfrm>
            <a:off x="533400" y="1295400"/>
            <a:ext cx="8229600" cy="4400550"/>
          </a:xfrm>
          <a:prstGeom prst="rect">
            <a:avLst/>
          </a:prstGeom>
          <a:noFill/>
          <a:ln w="9525">
            <a:noFill/>
            <a:miter lim="800000"/>
            <a:headEnd/>
            <a:tailEnd/>
          </a:ln>
        </p:spPr>
        <p:txBody>
          <a:bodyPr>
            <a:spAutoFit/>
          </a:bodyPr>
          <a:lstStyle/>
          <a:p>
            <a:r>
              <a:rPr lang="en-US" sz="2000" dirty="0"/>
              <a:t>Question </a:t>
            </a:r>
            <a:r>
              <a:rPr lang="en-US" sz="2000" dirty="0" smtClean="0"/>
              <a:t>87</a:t>
            </a:r>
            <a:endParaRPr lang="en-US" sz="2000" dirty="0"/>
          </a:p>
          <a:p>
            <a:endParaRPr lang="en-US" sz="2000" dirty="0"/>
          </a:p>
          <a:p>
            <a:r>
              <a:rPr lang="en-US" sz="2000" dirty="0"/>
              <a:t>When fingerprinting the dead and rigor mortis has set in and the fingers are tightly clenched, the fingers may be:</a:t>
            </a:r>
          </a:p>
          <a:p>
            <a:pPr>
              <a:lnSpc>
                <a:spcPct val="250000"/>
              </a:lnSpc>
            </a:pPr>
            <a:r>
              <a:rPr lang="en-US" sz="2000" dirty="0"/>
              <a:t>A)	</a:t>
            </a:r>
            <a:r>
              <a:rPr lang="en-US" sz="2000" dirty="0" smtClean="0"/>
              <a:t>forcibly </a:t>
            </a:r>
            <a:r>
              <a:rPr lang="en-US" sz="2000" dirty="0"/>
              <a:t>straightened by "breaking the rigor"</a:t>
            </a:r>
          </a:p>
          <a:p>
            <a:pPr>
              <a:lnSpc>
                <a:spcPct val="250000"/>
              </a:lnSpc>
            </a:pPr>
            <a:r>
              <a:rPr lang="en-US" sz="2000" dirty="0"/>
              <a:t>B)	immersed in sodium hydroxide to gently "loosen the rigor"</a:t>
            </a:r>
          </a:p>
          <a:p>
            <a:pPr>
              <a:lnSpc>
                <a:spcPct val="250000"/>
              </a:lnSpc>
            </a:pPr>
            <a:r>
              <a:rPr lang="en-US" sz="2000" dirty="0"/>
              <a:t>C)	immersed in alcohol to gently "loosen the rigor"</a:t>
            </a:r>
          </a:p>
          <a:p>
            <a:pPr>
              <a:lnSpc>
                <a:spcPct val="250000"/>
              </a:lnSpc>
            </a:pPr>
            <a:r>
              <a:rPr lang="en-US" sz="2000" dirty="0"/>
              <a:t>D)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9810">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 388"/>
          <p:cNvPicPr/>
          <p:nvPr/>
        </p:nvPicPr>
        <p:blipFill>
          <a:blip r:embed="rId3"/>
          <a:srcRect/>
          <a:stretch>
            <a:fillRect/>
          </a:stretch>
        </p:blipFill>
        <p:spPr bwMode="auto">
          <a:xfrm>
            <a:off x="1219200" y="1371600"/>
            <a:ext cx="6705600" cy="472440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1"/>
          <p:cNvSpPr>
            <a:spLocks noChangeArrowheads="1"/>
          </p:cNvSpPr>
          <p:nvPr/>
        </p:nvSpPr>
        <p:spPr bwMode="auto">
          <a:xfrm>
            <a:off x="457200" y="1447800"/>
            <a:ext cx="8458200" cy="4708525"/>
          </a:xfrm>
          <a:prstGeom prst="rect">
            <a:avLst/>
          </a:prstGeom>
          <a:noFill/>
          <a:ln w="9525">
            <a:noFill/>
            <a:miter lim="800000"/>
            <a:headEnd/>
            <a:tailEnd/>
          </a:ln>
        </p:spPr>
        <p:txBody>
          <a:bodyPr>
            <a:spAutoFit/>
          </a:bodyPr>
          <a:lstStyle/>
          <a:p>
            <a:r>
              <a:rPr lang="en-US" sz="2000" dirty="0"/>
              <a:t>Question </a:t>
            </a:r>
            <a:r>
              <a:rPr lang="en-US" sz="2000" dirty="0" smtClean="0"/>
              <a:t>105</a:t>
            </a:r>
            <a:endParaRPr lang="en-US" sz="2000" dirty="0"/>
          </a:p>
          <a:p>
            <a:endParaRPr lang="en-US" sz="2000" dirty="0"/>
          </a:p>
          <a:p>
            <a:r>
              <a:rPr lang="en-US" sz="2000" dirty="0"/>
              <a:t>A systematic recording of all of the friction ridge detail appearing on the </a:t>
            </a:r>
            <a:r>
              <a:rPr lang="en-US" sz="2000" dirty="0" err="1"/>
              <a:t>palmar</a:t>
            </a:r>
            <a:r>
              <a:rPr lang="en-US" sz="2000" dirty="0"/>
              <a:t> sides of the hands. This includes the extreme sides of the palms, and joints, tips and sides of the fingers.</a:t>
            </a:r>
          </a:p>
          <a:p>
            <a:pPr>
              <a:lnSpc>
                <a:spcPct val="250000"/>
              </a:lnSpc>
            </a:pPr>
            <a:r>
              <a:rPr lang="en-US" sz="2000" dirty="0"/>
              <a:t>A)	MATRIX</a:t>
            </a:r>
          </a:p>
          <a:p>
            <a:pPr>
              <a:lnSpc>
                <a:spcPct val="250000"/>
              </a:lnSpc>
            </a:pPr>
            <a:r>
              <a:rPr lang="en-US" sz="2000" dirty="0"/>
              <a:t>B)	MEDIAL</a:t>
            </a:r>
          </a:p>
          <a:p>
            <a:pPr>
              <a:lnSpc>
                <a:spcPct val="250000"/>
              </a:lnSpc>
            </a:pPr>
            <a:r>
              <a:rPr lang="en-US" sz="2000" dirty="0"/>
              <a:t>C)	MAJOR CASE PRINTS</a:t>
            </a:r>
          </a:p>
          <a:p>
            <a:pPr>
              <a:lnSpc>
                <a:spcPct val="250000"/>
              </a:lnSpc>
            </a:pPr>
            <a:r>
              <a:rPr lang="en-US" sz="2000" dirty="0"/>
              <a:t>D)	MINOR CASE PRINTS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5410">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ChangeArrowheads="1"/>
          </p:cNvSpPr>
          <p:nvPr/>
        </p:nvSpPr>
        <p:spPr bwMode="auto">
          <a:xfrm>
            <a:off x="609600" y="1371600"/>
            <a:ext cx="7848600" cy="4400550"/>
          </a:xfrm>
          <a:prstGeom prst="rect">
            <a:avLst/>
          </a:prstGeom>
          <a:noFill/>
          <a:ln w="9525">
            <a:noFill/>
            <a:miter lim="800000"/>
            <a:headEnd/>
            <a:tailEnd/>
          </a:ln>
        </p:spPr>
        <p:txBody>
          <a:bodyPr>
            <a:spAutoFit/>
          </a:bodyPr>
          <a:lstStyle/>
          <a:p>
            <a:r>
              <a:rPr lang="en-US" sz="2000" dirty="0"/>
              <a:t>Question </a:t>
            </a:r>
            <a:r>
              <a:rPr lang="en-US" sz="2000" dirty="0" smtClean="0"/>
              <a:t>107</a:t>
            </a:r>
            <a:endParaRPr lang="en-US" sz="2000" dirty="0"/>
          </a:p>
          <a:p>
            <a:endParaRPr lang="en-US" sz="2000" dirty="0"/>
          </a:p>
          <a:p>
            <a:r>
              <a:rPr lang="en-US" sz="2000" dirty="0" smtClean="0"/>
              <a:t>Term commonly used in the United Kingdom and some Commonwealth countries to designate a latent print.</a:t>
            </a:r>
          </a:p>
          <a:p>
            <a:pPr>
              <a:lnSpc>
                <a:spcPct val="250000"/>
              </a:lnSpc>
            </a:pPr>
            <a:r>
              <a:rPr lang="en-US" sz="2000" dirty="0" smtClean="0"/>
              <a:t>A)	Mark</a:t>
            </a:r>
          </a:p>
          <a:p>
            <a:pPr>
              <a:lnSpc>
                <a:spcPct val="250000"/>
              </a:lnSpc>
            </a:pPr>
            <a:r>
              <a:rPr lang="en-US" sz="2000" dirty="0" smtClean="0"/>
              <a:t>B)	Print</a:t>
            </a:r>
          </a:p>
          <a:p>
            <a:pPr>
              <a:lnSpc>
                <a:spcPct val="250000"/>
              </a:lnSpc>
            </a:pPr>
            <a:r>
              <a:rPr lang="en-US" sz="2000" dirty="0" smtClean="0"/>
              <a:t>C)	Matrix</a:t>
            </a:r>
          </a:p>
          <a:p>
            <a:pPr>
              <a:lnSpc>
                <a:spcPct val="250000"/>
              </a:lnSpc>
            </a:pPr>
            <a:r>
              <a:rPr lang="en-US" sz="2000" dirty="0" smtClean="0"/>
              <a:t>D)	Art</a:t>
            </a:r>
            <a:endParaRPr lang="en-US" sz="2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848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685800" y="1143000"/>
            <a:ext cx="7924800" cy="4708981"/>
          </a:xfrm>
          <a:prstGeom prst="rect">
            <a:avLst/>
          </a:prstGeom>
          <a:noFill/>
          <a:ln w="9525">
            <a:noFill/>
            <a:miter lim="800000"/>
            <a:headEnd/>
            <a:tailEnd/>
          </a:ln>
        </p:spPr>
        <p:txBody>
          <a:bodyPr>
            <a:spAutoFit/>
          </a:bodyPr>
          <a:lstStyle/>
          <a:p>
            <a:r>
              <a:rPr lang="en-US" sz="2000" dirty="0"/>
              <a:t>Question </a:t>
            </a:r>
            <a:r>
              <a:rPr lang="en-US" sz="2000" dirty="0" smtClean="0"/>
              <a:t>108</a:t>
            </a:r>
            <a:endParaRPr lang="en-US" sz="2000" dirty="0"/>
          </a:p>
          <a:p>
            <a:endParaRPr lang="en-US" sz="2000" dirty="0"/>
          </a:p>
          <a:p>
            <a:r>
              <a:rPr lang="en-US" sz="2000" dirty="0"/>
              <a:t>His arrest was due to an erroneous fingerprint identification made by 3 FBI Examiners and 1 private fingerprint expert. The fingerprint was later identified to Algerian national </a:t>
            </a:r>
            <a:r>
              <a:rPr lang="en-US" sz="2000" dirty="0" err="1"/>
              <a:t>Ouhnane</a:t>
            </a:r>
            <a:r>
              <a:rPr lang="en-US" sz="2000" dirty="0"/>
              <a:t> </a:t>
            </a:r>
            <a:r>
              <a:rPr lang="en-US" sz="2000" dirty="0" err="1"/>
              <a:t>Daoud</a:t>
            </a:r>
            <a:r>
              <a:rPr lang="en-US" sz="2000" dirty="0"/>
              <a:t>.</a:t>
            </a:r>
          </a:p>
          <a:p>
            <a:pPr>
              <a:lnSpc>
                <a:spcPct val="250000"/>
              </a:lnSpc>
            </a:pPr>
            <a:r>
              <a:rPr lang="en-US" sz="2000" dirty="0"/>
              <a:t>A)	Mayer, J.C.A.</a:t>
            </a:r>
          </a:p>
          <a:p>
            <a:pPr>
              <a:lnSpc>
                <a:spcPct val="250000"/>
              </a:lnSpc>
            </a:pPr>
            <a:r>
              <a:rPr lang="en-US" sz="2000" dirty="0"/>
              <a:t>B)	Mayfield, Brandon</a:t>
            </a:r>
          </a:p>
          <a:p>
            <a:pPr>
              <a:lnSpc>
                <a:spcPct val="250000"/>
              </a:lnSpc>
            </a:pPr>
            <a:r>
              <a:rPr lang="en-US" sz="2000" dirty="0"/>
              <a:t>C)	</a:t>
            </a:r>
            <a:r>
              <a:rPr lang="en-US" sz="2000" dirty="0" err="1"/>
              <a:t>McClaughry</a:t>
            </a:r>
            <a:r>
              <a:rPr lang="en-US" sz="2000" dirty="0"/>
              <a:t>, Major Robert Wilson</a:t>
            </a:r>
          </a:p>
          <a:p>
            <a:pPr>
              <a:lnSpc>
                <a:spcPct val="250000"/>
              </a:lnSpc>
            </a:pPr>
            <a:r>
              <a:rPr lang="en-US" sz="2000" dirty="0"/>
              <a:t>D)	</a:t>
            </a:r>
            <a:r>
              <a:rPr lang="en-US" sz="2000" dirty="0" err="1"/>
              <a:t>McClaughry</a:t>
            </a:r>
            <a:r>
              <a:rPr lang="en-US" sz="2000" dirty="0"/>
              <a:t>, Matthew Wilson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950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ChangeArrowheads="1"/>
          </p:cNvSpPr>
          <p:nvPr/>
        </p:nvSpPr>
        <p:spPr bwMode="auto">
          <a:xfrm>
            <a:off x="381000" y="1600200"/>
            <a:ext cx="8382000" cy="4400550"/>
          </a:xfrm>
          <a:prstGeom prst="rect">
            <a:avLst/>
          </a:prstGeom>
          <a:noFill/>
          <a:ln w="9525">
            <a:noFill/>
            <a:miter lim="800000"/>
            <a:headEnd/>
            <a:tailEnd/>
          </a:ln>
        </p:spPr>
        <p:txBody>
          <a:bodyPr>
            <a:spAutoFit/>
          </a:bodyPr>
          <a:lstStyle/>
          <a:p>
            <a:r>
              <a:rPr lang="en-US" sz="2000" dirty="0"/>
              <a:t>Question </a:t>
            </a:r>
            <a:r>
              <a:rPr lang="en-US" sz="2000" dirty="0" smtClean="0"/>
              <a:t>109</a:t>
            </a:r>
            <a:endParaRPr lang="en-US" sz="2000" dirty="0"/>
          </a:p>
          <a:p>
            <a:endParaRPr lang="en-US" sz="2000" dirty="0"/>
          </a:p>
          <a:p>
            <a:r>
              <a:rPr lang="en-US" sz="2000" dirty="0"/>
              <a:t>A lighting technique used to visualize latent friction ridge impressions where the light is directed on an object in a sloping direction.</a:t>
            </a:r>
          </a:p>
          <a:p>
            <a:pPr>
              <a:lnSpc>
                <a:spcPct val="250000"/>
              </a:lnSpc>
            </a:pPr>
            <a:r>
              <a:rPr lang="en-US" sz="2000" dirty="0"/>
              <a:t>A)	Forensic Light Source</a:t>
            </a:r>
          </a:p>
          <a:p>
            <a:pPr>
              <a:lnSpc>
                <a:spcPct val="250000"/>
              </a:lnSpc>
            </a:pPr>
            <a:r>
              <a:rPr lang="en-US" sz="2000" dirty="0"/>
              <a:t>B)	Fluorescence</a:t>
            </a:r>
          </a:p>
          <a:p>
            <a:pPr>
              <a:lnSpc>
                <a:spcPct val="250000"/>
              </a:lnSpc>
            </a:pPr>
            <a:r>
              <a:rPr lang="en-US" sz="2000" dirty="0"/>
              <a:t>C)	Oblique Lighting</a:t>
            </a:r>
          </a:p>
          <a:p>
            <a:pPr>
              <a:lnSpc>
                <a:spcPct val="250000"/>
              </a:lnSpc>
            </a:pPr>
            <a:r>
              <a:rPr lang="en-US" sz="2000" dirty="0"/>
              <a:t>D)	Parallel Lighting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155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
          <p:cNvSpPr>
            <a:spLocks noChangeArrowheads="1"/>
          </p:cNvSpPr>
          <p:nvPr/>
        </p:nvSpPr>
        <p:spPr bwMode="auto">
          <a:xfrm>
            <a:off x="762000" y="1371600"/>
            <a:ext cx="7848600" cy="4708525"/>
          </a:xfrm>
          <a:prstGeom prst="rect">
            <a:avLst/>
          </a:prstGeom>
          <a:noFill/>
          <a:ln w="9525">
            <a:noFill/>
            <a:miter lim="800000"/>
            <a:headEnd/>
            <a:tailEnd/>
          </a:ln>
        </p:spPr>
        <p:txBody>
          <a:bodyPr>
            <a:spAutoFit/>
          </a:bodyPr>
          <a:lstStyle/>
          <a:p>
            <a:r>
              <a:rPr lang="en-US" sz="2000" dirty="0"/>
              <a:t>Question 153</a:t>
            </a:r>
          </a:p>
          <a:p>
            <a:endParaRPr lang="en-US" sz="2000" dirty="0"/>
          </a:p>
          <a:p>
            <a:r>
              <a:rPr lang="en-US" sz="2000" dirty="0"/>
              <a:t>A recording of an individual's friction ridges with black ink, electronic imaging, photography, or other medium on a contrasting background.</a:t>
            </a:r>
          </a:p>
          <a:p>
            <a:pPr>
              <a:lnSpc>
                <a:spcPct val="250000"/>
              </a:lnSpc>
            </a:pPr>
            <a:r>
              <a:rPr lang="en-US" sz="2000" dirty="0"/>
              <a:t>A)	LATENT PRINT</a:t>
            </a:r>
          </a:p>
          <a:p>
            <a:pPr>
              <a:lnSpc>
                <a:spcPct val="250000"/>
              </a:lnSpc>
            </a:pPr>
            <a:r>
              <a:rPr lang="en-US" sz="2000" dirty="0"/>
              <a:t>B)	KNOWN PRINT</a:t>
            </a:r>
          </a:p>
          <a:p>
            <a:pPr>
              <a:lnSpc>
                <a:spcPct val="250000"/>
              </a:lnSpc>
            </a:pPr>
            <a:r>
              <a:rPr lang="en-US" sz="2000" dirty="0"/>
              <a:t>C)	PATENT PRINT</a:t>
            </a:r>
          </a:p>
          <a:p>
            <a:pPr>
              <a:lnSpc>
                <a:spcPct val="250000"/>
              </a:lnSpc>
            </a:pPr>
            <a:r>
              <a:rPr lang="en-US" sz="2000" dirty="0"/>
              <a:t>D)	TEN PRINT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872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1"/>
          <p:cNvSpPr>
            <a:spLocks noChangeArrowheads="1"/>
          </p:cNvSpPr>
          <p:nvPr/>
        </p:nvSpPr>
        <p:spPr bwMode="auto">
          <a:xfrm>
            <a:off x="381000" y="1143000"/>
            <a:ext cx="8229600" cy="4708525"/>
          </a:xfrm>
          <a:prstGeom prst="rect">
            <a:avLst/>
          </a:prstGeom>
          <a:noFill/>
          <a:ln w="9525">
            <a:noFill/>
            <a:miter lim="800000"/>
            <a:headEnd/>
            <a:tailEnd/>
          </a:ln>
        </p:spPr>
        <p:txBody>
          <a:bodyPr>
            <a:spAutoFit/>
          </a:bodyPr>
          <a:lstStyle/>
          <a:p>
            <a:r>
              <a:rPr lang="en-US" sz="2000" dirty="0"/>
              <a:t>Question 156</a:t>
            </a:r>
          </a:p>
          <a:p>
            <a:endParaRPr lang="en-US" sz="2000" dirty="0"/>
          </a:p>
          <a:p>
            <a:r>
              <a:rPr lang="en-US" sz="2000" dirty="0"/>
              <a:t>Computerized system for storage, searching and</a:t>
            </a:r>
          </a:p>
          <a:p>
            <a:r>
              <a:rPr lang="en-US" sz="2000" dirty="0"/>
              <a:t>retrieval of known and latent palm print records based on friction ridge detail.</a:t>
            </a:r>
          </a:p>
          <a:p>
            <a:pPr>
              <a:lnSpc>
                <a:spcPct val="250000"/>
              </a:lnSpc>
            </a:pPr>
            <a:r>
              <a:rPr lang="en-US" sz="2000" dirty="0"/>
              <a:t>A)	APIS</a:t>
            </a:r>
          </a:p>
          <a:p>
            <a:pPr>
              <a:lnSpc>
                <a:spcPct val="250000"/>
              </a:lnSpc>
            </a:pPr>
            <a:r>
              <a:rPr lang="en-US" sz="2000" dirty="0"/>
              <a:t>B)	AFIS</a:t>
            </a:r>
          </a:p>
          <a:p>
            <a:pPr>
              <a:lnSpc>
                <a:spcPct val="250000"/>
              </a:lnSpc>
            </a:pPr>
            <a:r>
              <a:rPr lang="en-US" sz="2000" dirty="0"/>
              <a:t>C)	IBIS</a:t>
            </a:r>
          </a:p>
          <a:p>
            <a:pPr>
              <a:lnSpc>
                <a:spcPct val="250000"/>
              </a:lnSpc>
            </a:pPr>
            <a:r>
              <a:rPr lang="en-US" sz="2000" dirty="0"/>
              <a:t>D)	IAI</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179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1"/>
          <p:cNvSpPr>
            <a:spLocks noChangeArrowheads="1"/>
          </p:cNvSpPr>
          <p:nvPr/>
        </p:nvSpPr>
        <p:spPr bwMode="auto">
          <a:xfrm>
            <a:off x="533400" y="1600200"/>
            <a:ext cx="7924800" cy="4400550"/>
          </a:xfrm>
          <a:prstGeom prst="rect">
            <a:avLst/>
          </a:prstGeom>
          <a:noFill/>
          <a:ln w="9525">
            <a:noFill/>
            <a:miter lim="800000"/>
            <a:headEnd/>
            <a:tailEnd/>
          </a:ln>
        </p:spPr>
        <p:txBody>
          <a:bodyPr>
            <a:spAutoFit/>
          </a:bodyPr>
          <a:lstStyle/>
          <a:p>
            <a:r>
              <a:rPr lang="en-US" sz="2000" dirty="0"/>
              <a:t>Question 170</a:t>
            </a:r>
          </a:p>
          <a:p>
            <a:endParaRPr lang="en-US" sz="2000" dirty="0"/>
          </a:p>
          <a:p>
            <a:r>
              <a:rPr lang="en-US" sz="2000" dirty="0"/>
              <a:t>Exemplars of friction ridge skin detail of persons known to have had access to the item examined for latent prints.</a:t>
            </a:r>
          </a:p>
          <a:p>
            <a:pPr>
              <a:lnSpc>
                <a:spcPct val="250000"/>
              </a:lnSpc>
            </a:pPr>
            <a:r>
              <a:rPr lang="en-US" sz="2000" dirty="0"/>
              <a:t>A)	ELIMINATION PRINTS</a:t>
            </a:r>
          </a:p>
          <a:p>
            <a:pPr>
              <a:lnSpc>
                <a:spcPct val="250000"/>
              </a:lnSpc>
            </a:pPr>
            <a:r>
              <a:rPr lang="en-US" sz="2000" dirty="0"/>
              <a:t>B)	STANDARD PRINTS</a:t>
            </a:r>
          </a:p>
          <a:p>
            <a:pPr>
              <a:lnSpc>
                <a:spcPct val="250000"/>
              </a:lnSpc>
            </a:pPr>
            <a:r>
              <a:rPr lang="en-US" sz="2000" dirty="0"/>
              <a:t>C)	EXCLUSION PRINTS</a:t>
            </a:r>
          </a:p>
          <a:p>
            <a:pPr>
              <a:lnSpc>
                <a:spcPct val="250000"/>
              </a:lnSpc>
            </a:pPr>
            <a:r>
              <a:rPr lang="en-US" sz="2000" dirty="0"/>
              <a:t>D)	INCONCLUSIVE PRINTS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6130">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077200" cy="3970318"/>
          </a:xfrm>
          <a:prstGeom prst="rect">
            <a:avLst/>
          </a:prstGeom>
        </p:spPr>
        <p:txBody>
          <a:bodyPr wrap="square">
            <a:spAutoFit/>
          </a:bodyPr>
          <a:lstStyle/>
          <a:p>
            <a:pPr lvl="0"/>
            <a:r>
              <a:rPr lang="en-US" sz="3600" dirty="0"/>
              <a:t>Blood type is a form of class evidence whereby DNA is said to be  </a:t>
            </a:r>
            <a:endParaRPr lang="en-US" sz="4400" dirty="0"/>
          </a:p>
          <a:p>
            <a:pPr lvl="1"/>
            <a:endParaRPr lang="en-US" sz="3600" dirty="0" smtClean="0"/>
          </a:p>
          <a:p>
            <a:pPr marL="1200150" lvl="1" indent="-742950">
              <a:buFont typeface="+mj-lt"/>
              <a:buAutoNum type="alphaLcPeriod"/>
            </a:pPr>
            <a:r>
              <a:rPr lang="en-US" sz="3600" dirty="0" smtClean="0"/>
              <a:t>Conclusive </a:t>
            </a:r>
            <a:r>
              <a:rPr lang="en-US" sz="3600" dirty="0"/>
              <a:t>evidence	</a:t>
            </a:r>
            <a:endParaRPr lang="en-US" sz="3600" dirty="0" smtClean="0"/>
          </a:p>
          <a:p>
            <a:pPr marL="1200150" lvl="1" indent="-742950">
              <a:buFont typeface="+mj-lt"/>
              <a:buAutoNum type="alphaLcPeriod"/>
            </a:pPr>
            <a:r>
              <a:rPr lang="en-US" sz="3600" dirty="0" smtClean="0"/>
              <a:t>individualistic</a:t>
            </a:r>
            <a:endParaRPr lang="en-US" sz="4400" dirty="0"/>
          </a:p>
          <a:p>
            <a:pPr marL="1200150" lvl="1" indent="-742950">
              <a:buFont typeface="+mj-lt"/>
              <a:buAutoNum type="alphaLcPeriod"/>
            </a:pPr>
            <a:r>
              <a:rPr lang="en-US" sz="3600" dirty="0"/>
              <a:t>Best evidence	</a:t>
            </a:r>
            <a:endParaRPr lang="en-US" sz="3600" dirty="0" smtClean="0"/>
          </a:p>
          <a:p>
            <a:pPr marL="1200150" lvl="1" indent="-742950">
              <a:buFont typeface="+mj-lt"/>
              <a:buAutoNum type="alphaLcPeriod"/>
            </a:pPr>
            <a:r>
              <a:rPr lang="en-US" sz="3600" dirty="0" smtClean="0"/>
              <a:t>generic  </a:t>
            </a:r>
            <a:endParaRPr lang="en-US" sz="44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extLst>
      <p:ext uri="{BB962C8B-B14F-4D97-AF65-F5344CB8AC3E}">
        <p14:creationId xmlns:p14="http://schemas.microsoft.com/office/powerpoint/2010/main" val="16514441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
          <p:cNvSpPr>
            <a:spLocks noChangeArrowheads="1"/>
          </p:cNvSpPr>
          <p:nvPr/>
        </p:nvSpPr>
        <p:spPr bwMode="auto">
          <a:xfrm>
            <a:off x="762000" y="1371600"/>
            <a:ext cx="7620000" cy="4400550"/>
          </a:xfrm>
          <a:prstGeom prst="rect">
            <a:avLst/>
          </a:prstGeom>
          <a:noFill/>
          <a:ln w="9525">
            <a:noFill/>
            <a:miter lim="800000"/>
            <a:headEnd/>
            <a:tailEnd/>
          </a:ln>
        </p:spPr>
        <p:txBody>
          <a:bodyPr>
            <a:spAutoFit/>
          </a:bodyPr>
          <a:lstStyle/>
          <a:p>
            <a:r>
              <a:rPr lang="en-US" sz="2000" dirty="0"/>
              <a:t>Question 171</a:t>
            </a:r>
          </a:p>
          <a:p>
            <a:endParaRPr lang="en-US" sz="2000" dirty="0"/>
          </a:p>
          <a:p>
            <a:r>
              <a:rPr lang="en-US" sz="2000" dirty="0"/>
              <a:t>Variances in the reproduction of friction skin caused by pressure, movement, force, contact surface, etc.</a:t>
            </a:r>
          </a:p>
          <a:p>
            <a:pPr>
              <a:lnSpc>
                <a:spcPct val="250000"/>
              </a:lnSpc>
            </a:pPr>
            <a:r>
              <a:rPr lang="en-US" sz="2000" dirty="0"/>
              <a:t>A)	DISSOCIATED RIDGES</a:t>
            </a:r>
          </a:p>
          <a:p>
            <a:pPr>
              <a:lnSpc>
                <a:spcPct val="250000"/>
              </a:lnSpc>
            </a:pPr>
            <a:r>
              <a:rPr lang="en-US" sz="2000" dirty="0"/>
              <a:t>B)	DOWN SAMPLING</a:t>
            </a:r>
          </a:p>
          <a:p>
            <a:pPr>
              <a:lnSpc>
                <a:spcPct val="250000"/>
              </a:lnSpc>
            </a:pPr>
            <a:r>
              <a:rPr lang="en-US" sz="2000" dirty="0"/>
              <a:t>C)	DISTORTION</a:t>
            </a:r>
          </a:p>
          <a:p>
            <a:pPr>
              <a:lnSpc>
                <a:spcPct val="250000"/>
              </a:lnSpc>
            </a:pPr>
            <a:r>
              <a:rPr lang="en-US" sz="2000" dirty="0"/>
              <a:t>D)	TRAUMA</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715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
          <p:cNvSpPr>
            <a:spLocks noChangeArrowheads="1"/>
          </p:cNvSpPr>
          <p:nvPr/>
        </p:nvSpPr>
        <p:spPr bwMode="auto">
          <a:xfrm>
            <a:off x="838200" y="1371600"/>
            <a:ext cx="7162800" cy="4708525"/>
          </a:xfrm>
          <a:prstGeom prst="rect">
            <a:avLst/>
          </a:prstGeom>
          <a:noFill/>
          <a:ln w="9525">
            <a:noFill/>
            <a:miter lim="800000"/>
            <a:headEnd/>
            <a:tailEnd/>
          </a:ln>
        </p:spPr>
        <p:txBody>
          <a:bodyPr>
            <a:spAutoFit/>
          </a:bodyPr>
          <a:lstStyle/>
          <a:p>
            <a:r>
              <a:rPr lang="en-US" sz="2000" dirty="0"/>
              <a:t>Question 173</a:t>
            </a:r>
          </a:p>
          <a:p>
            <a:endParaRPr lang="en-US" sz="2000" dirty="0"/>
          </a:p>
          <a:p>
            <a:r>
              <a:rPr lang="en-US" sz="2000" dirty="0"/>
              <a:t>A fingerprint image left in a soft pliable surface, such as clay or wax. Also referred to as a molded print or an impressed print.		</a:t>
            </a:r>
          </a:p>
          <a:p>
            <a:pPr>
              <a:lnSpc>
                <a:spcPct val="250000"/>
              </a:lnSpc>
            </a:pPr>
            <a:r>
              <a:rPr lang="en-US" sz="2000" dirty="0"/>
              <a:t>A)	LATENT PRINT</a:t>
            </a:r>
          </a:p>
          <a:p>
            <a:pPr>
              <a:lnSpc>
                <a:spcPct val="250000"/>
              </a:lnSpc>
            </a:pPr>
            <a:r>
              <a:rPr lang="en-US" sz="2000" dirty="0"/>
              <a:t>B)	KNOWN PRINT</a:t>
            </a:r>
          </a:p>
          <a:p>
            <a:pPr>
              <a:lnSpc>
                <a:spcPct val="250000"/>
              </a:lnSpc>
            </a:pPr>
            <a:r>
              <a:rPr lang="en-US" sz="2000" dirty="0"/>
              <a:t>C)	PLASTIC PRINT</a:t>
            </a:r>
          </a:p>
          <a:p>
            <a:pPr>
              <a:lnSpc>
                <a:spcPct val="250000"/>
              </a:lnSpc>
            </a:pPr>
            <a:r>
              <a:rPr lang="en-US" sz="2000" dirty="0"/>
              <a:t>D)	PATENT PRINT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920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
          <p:cNvSpPr>
            <a:spLocks noChangeArrowheads="1"/>
          </p:cNvSpPr>
          <p:nvPr/>
        </p:nvSpPr>
        <p:spPr bwMode="auto">
          <a:xfrm>
            <a:off x="838200" y="1447800"/>
            <a:ext cx="7315200" cy="4708525"/>
          </a:xfrm>
          <a:prstGeom prst="rect">
            <a:avLst/>
          </a:prstGeom>
          <a:noFill/>
          <a:ln w="9525">
            <a:noFill/>
            <a:miter lim="800000"/>
            <a:headEnd/>
            <a:tailEnd/>
          </a:ln>
        </p:spPr>
        <p:txBody>
          <a:bodyPr>
            <a:spAutoFit/>
          </a:bodyPr>
          <a:lstStyle/>
          <a:p>
            <a:r>
              <a:rPr lang="en-US" sz="2000" dirty="0"/>
              <a:t>Question 174</a:t>
            </a:r>
          </a:p>
          <a:p>
            <a:endParaRPr lang="en-US" sz="2000" dirty="0"/>
          </a:p>
          <a:p>
            <a:r>
              <a:rPr lang="en-US" sz="2000" dirty="0"/>
              <a:t>When the ridges of an image are a different color from the background and the furrows of an image are the same color as the background, as opposed to a negative image.</a:t>
            </a:r>
          </a:p>
          <a:p>
            <a:pPr>
              <a:lnSpc>
                <a:spcPct val="250000"/>
              </a:lnSpc>
            </a:pPr>
            <a:r>
              <a:rPr lang="en-US" sz="2000" dirty="0"/>
              <a:t>A)	NEGATIVE PRINT</a:t>
            </a:r>
          </a:p>
          <a:p>
            <a:pPr>
              <a:lnSpc>
                <a:spcPct val="250000"/>
              </a:lnSpc>
            </a:pPr>
            <a:r>
              <a:rPr lang="en-US" sz="2000" dirty="0"/>
              <a:t>B)	POSITIVE PRINT</a:t>
            </a:r>
          </a:p>
          <a:p>
            <a:pPr>
              <a:lnSpc>
                <a:spcPct val="250000"/>
              </a:lnSpc>
            </a:pPr>
            <a:r>
              <a:rPr lang="en-US" sz="2000" dirty="0"/>
              <a:t>C)	KNOWN PRINT</a:t>
            </a:r>
          </a:p>
          <a:p>
            <a:pPr>
              <a:lnSpc>
                <a:spcPct val="250000"/>
              </a:lnSpc>
            </a:pPr>
            <a:r>
              <a:rPr lang="en-US" sz="2000" dirty="0"/>
              <a:t>D)	INKED PRINT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022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1"/>
          <p:cNvSpPr>
            <a:spLocks noChangeArrowheads="1"/>
          </p:cNvSpPr>
          <p:nvPr/>
        </p:nvSpPr>
        <p:spPr bwMode="auto">
          <a:xfrm>
            <a:off x="990600" y="1371600"/>
            <a:ext cx="6934200" cy="4094163"/>
          </a:xfrm>
          <a:prstGeom prst="rect">
            <a:avLst/>
          </a:prstGeom>
          <a:noFill/>
          <a:ln w="9525">
            <a:noFill/>
            <a:miter lim="800000"/>
            <a:headEnd/>
            <a:tailEnd/>
          </a:ln>
        </p:spPr>
        <p:txBody>
          <a:bodyPr>
            <a:spAutoFit/>
          </a:bodyPr>
          <a:lstStyle/>
          <a:p>
            <a:r>
              <a:rPr lang="en-US" sz="2000" dirty="0"/>
              <a:t>Question 175</a:t>
            </a:r>
          </a:p>
          <a:p>
            <a:endParaRPr lang="en-US" sz="2000" dirty="0"/>
          </a:p>
          <a:p>
            <a:r>
              <a:rPr lang="en-US" sz="2000" dirty="0"/>
              <a:t>A mark remaining after the healing of a wound.</a:t>
            </a:r>
          </a:p>
          <a:p>
            <a:pPr>
              <a:lnSpc>
                <a:spcPct val="250000"/>
              </a:lnSpc>
            </a:pPr>
            <a:r>
              <a:rPr lang="en-US" sz="2000" dirty="0"/>
              <a:t>A)	SEBUM</a:t>
            </a:r>
          </a:p>
          <a:p>
            <a:pPr>
              <a:lnSpc>
                <a:spcPct val="250000"/>
              </a:lnSpc>
            </a:pPr>
            <a:r>
              <a:rPr lang="en-US" sz="2000" dirty="0"/>
              <a:t>B)	SCAR</a:t>
            </a:r>
          </a:p>
          <a:p>
            <a:pPr>
              <a:lnSpc>
                <a:spcPct val="250000"/>
              </a:lnSpc>
            </a:pPr>
            <a:r>
              <a:rPr lang="en-US" sz="2000" dirty="0"/>
              <a:t>C)	SCRAF SKIN</a:t>
            </a:r>
          </a:p>
          <a:p>
            <a:pPr>
              <a:lnSpc>
                <a:spcPct val="250000"/>
              </a:lnSpc>
            </a:pPr>
            <a:r>
              <a:rPr lang="en-US" sz="2000" dirty="0"/>
              <a:t>D)	MOTTLED SKIN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125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
          <p:cNvSpPr>
            <a:spLocks noChangeArrowheads="1"/>
          </p:cNvSpPr>
          <p:nvPr/>
        </p:nvSpPr>
        <p:spPr bwMode="auto">
          <a:xfrm>
            <a:off x="685800" y="1295400"/>
            <a:ext cx="7620000" cy="4862513"/>
          </a:xfrm>
          <a:prstGeom prst="rect">
            <a:avLst/>
          </a:prstGeom>
          <a:noFill/>
          <a:ln w="9525">
            <a:noFill/>
            <a:miter lim="800000"/>
            <a:headEnd/>
            <a:tailEnd/>
          </a:ln>
        </p:spPr>
        <p:txBody>
          <a:bodyPr>
            <a:spAutoFit/>
          </a:bodyPr>
          <a:lstStyle/>
          <a:p>
            <a:r>
              <a:rPr lang="en-US" sz="2000" dirty="0"/>
              <a:t>Question 177</a:t>
            </a:r>
          </a:p>
          <a:p>
            <a:endParaRPr lang="en-US" sz="2000" dirty="0"/>
          </a:p>
          <a:p>
            <a:r>
              <a:rPr lang="en-US" sz="2000" dirty="0"/>
              <a:t>The first case on record where a latent print was developed on a homicide victim's skin, identified to a suspect, and introduced as evidence in court.</a:t>
            </a:r>
          </a:p>
          <a:p>
            <a:pPr>
              <a:lnSpc>
                <a:spcPct val="250000"/>
              </a:lnSpc>
            </a:pPr>
            <a:r>
              <a:rPr lang="en-US" sz="2400" dirty="0"/>
              <a:t>A)	State of Florida v. Stephen William Beattie</a:t>
            </a:r>
          </a:p>
          <a:p>
            <a:pPr>
              <a:lnSpc>
                <a:spcPct val="250000"/>
              </a:lnSpc>
            </a:pPr>
            <a:r>
              <a:rPr lang="en-US" sz="2000" dirty="0"/>
              <a:t>B)	State of Florida v. Victor Reyes</a:t>
            </a:r>
          </a:p>
          <a:p>
            <a:pPr>
              <a:lnSpc>
                <a:spcPct val="250000"/>
              </a:lnSpc>
            </a:pPr>
            <a:r>
              <a:rPr lang="en-US" sz="2000" dirty="0"/>
              <a:t>C)	State of Illinois v. Jennings</a:t>
            </a:r>
          </a:p>
          <a:p>
            <a:pPr>
              <a:lnSpc>
                <a:spcPct val="250000"/>
              </a:lnSpc>
            </a:pPr>
            <a:r>
              <a:rPr lang="en-US" sz="2000" dirty="0"/>
              <a:t>D)	State of Maryland v. Bryan Rose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3298">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1"/>
          <p:cNvSpPr>
            <a:spLocks noChangeArrowheads="1"/>
          </p:cNvSpPr>
          <p:nvPr/>
        </p:nvSpPr>
        <p:spPr bwMode="auto">
          <a:xfrm>
            <a:off x="457200" y="1447800"/>
            <a:ext cx="8229600" cy="5016500"/>
          </a:xfrm>
          <a:prstGeom prst="rect">
            <a:avLst/>
          </a:prstGeom>
          <a:noFill/>
          <a:ln w="9525">
            <a:noFill/>
            <a:miter lim="800000"/>
            <a:headEnd/>
            <a:tailEnd/>
          </a:ln>
        </p:spPr>
        <p:txBody>
          <a:bodyPr>
            <a:spAutoFit/>
          </a:bodyPr>
          <a:lstStyle/>
          <a:p>
            <a:r>
              <a:rPr lang="en-US" sz="2000" dirty="0"/>
              <a:t>Question 181</a:t>
            </a:r>
          </a:p>
          <a:p>
            <a:r>
              <a:rPr lang="en-US" sz="2000" dirty="0"/>
              <a:t>The independent examination of one or more friction ridge impressions at any stage of the ACE process by another competent examiner who is provided with no, or limited, contextual information, and has no expectation or knowledge of the determinations or conclusions of the original examiner.</a:t>
            </a:r>
          </a:p>
          <a:p>
            <a:pPr>
              <a:lnSpc>
                <a:spcPct val="250000"/>
              </a:lnSpc>
            </a:pPr>
            <a:r>
              <a:rPr lang="en-US" sz="2000" dirty="0"/>
              <a:t>A)	Blind Testing</a:t>
            </a:r>
          </a:p>
          <a:p>
            <a:pPr>
              <a:lnSpc>
                <a:spcPct val="250000"/>
              </a:lnSpc>
            </a:pPr>
            <a:r>
              <a:rPr lang="en-US" sz="2000" dirty="0"/>
              <a:t>B)	Blind Verification</a:t>
            </a:r>
          </a:p>
          <a:p>
            <a:pPr>
              <a:lnSpc>
                <a:spcPct val="250000"/>
              </a:lnSpc>
            </a:pPr>
            <a:r>
              <a:rPr lang="en-US" sz="2000" dirty="0"/>
              <a:t>C)	Blind Analysis</a:t>
            </a:r>
          </a:p>
          <a:p>
            <a:pPr>
              <a:lnSpc>
                <a:spcPct val="250000"/>
              </a:lnSpc>
            </a:pPr>
            <a:r>
              <a:rPr lang="en-US" sz="2000" dirty="0"/>
              <a:t>D)	Blind Comparison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7394">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315200" cy="4708525"/>
          </a:xfrm>
          <a:prstGeom prst="rect">
            <a:avLst/>
          </a:prstGeom>
        </p:spPr>
        <p:txBody>
          <a:bodyPr>
            <a:spAutoFit/>
          </a:bodyPr>
          <a:lstStyle/>
          <a:p>
            <a:pPr>
              <a:defRPr/>
            </a:pPr>
            <a:r>
              <a:rPr lang="en-US" sz="2000" dirty="0">
                <a:cs typeface="+mn-cs"/>
              </a:rPr>
              <a:t>Question 182</a:t>
            </a:r>
          </a:p>
          <a:p>
            <a:pPr>
              <a:defRPr/>
            </a:pPr>
            <a:endParaRPr lang="en-US" sz="2000" dirty="0">
              <a:cs typeface="+mn-cs"/>
            </a:endParaRPr>
          </a:p>
          <a:p>
            <a:pPr>
              <a:defRPr/>
            </a:pPr>
            <a:r>
              <a:rPr lang="en-US" sz="2000" dirty="0">
                <a:cs typeface="+mn-cs"/>
              </a:rPr>
              <a:t>The effect of perceptual or mental processes on the reliability and validity of one's observations and conclusions.</a:t>
            </a:r>
          </a:p>
          <a:p>
            <a:pPr>
              <a:defRPr/>
            </a:pPr>
            <a:r>
              <a:rPr lang="en-US" sz="2000" dirty="0">
                <a:cs typeface="+mn-cs"/>
              </a:rPr>
              <a:t>		</a:t>
            </a:r>
          </a:p>
          <a:p>
            <a:pPr>
              <a:lnSpc>
                <a:spcPct val="250000"/>
              </a:lnSpc>
              <a:defRPr/>
            </a:pPr>
            <a:r>
              <a:rPr lang="en-US" sz="2000" dirty="0">
                <a:cs typeface="+mn-cs"/>
              </a:rPr>
              <a:t>A)	Cognitive Influences</a:t>
            </a:r>
          </a:p>
          <a:p>
            <a:pPr>
              <a:lnSpc>
                <a:spcPct val="250000"/>
              </a:lnSpc>
              <a:defRPr/>
            </a:pPr>
            <a:r>
              <a:rPr lang="en-US" sz="2000" dirty="0">
                <a:cs typeface="+mn-cs"/>
              </a:rPr>
              <a:t>B)	Cognitive Bias</a:t>
            </a:r>
          </a:p>
          <a:p>
            <a:pPr>
              <a:lnSpc>
                <a:spcPct val="250000"/>
              </a:lnSpc>
              <a:defRPr/>
            </a:pPr>
            <a:r>
              <a:rPr lang="en-US" sz="2000" dirty="0">
                <a:cs typeface="+mn-cs"/>
              </a:rPr>
              <a:t>C)	Cognition</a:t>
            </a:r>
          </a:p>
          <a:p>
            <a:pPr>
              <a:lnSpc>
                <a:spcPct val="250000"/>
              </a:lnSpc>
              <a:defRPr/>
            </a:pPr>
            <a:r>
              <a:rPr lang="en-US" sz="2000" dirty="0">
                <a:cs typeface="+mn-cs"/>
              </a:rPr>
              <a:t>D)	Classical Probability</a:t>
            </a:r>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1"/>
          <p:cNvSpPr>
            <a:spLocks noChangeArrowheads="1"/>
          </p:cNvSpPr>
          <p:nvPr/>
        </p:nvSpPr>
        <p:spPr bwMode="auto">
          <a:xfrm>
            <a:off x="838200" y="1219200"/>
            <a:ext cx="7543800" cy="5478423"/>
          </a:xfrm>
          <a:prstGeom prst="rect">
            <a:avLst/>
          </a:prstGeom>
          <a:noFill/>
          <a:ln w="9525">
            <a:noFill/>
            <a:miter lim="800000"/>
            <a:headEnd/>
            <a:tailEnd/>
          </a:ln>
        </p:spPr>
        <p:txBody>
          <a:bodyPr>
            <a:spAutoFit/>
          </a:bodyPr>
          <a:lstStyle/>
          <a:p>
            <a:r>
              <a:rPr lang="en-US" sz="2000" dirty="0"/>
              <a:t>Question 183</a:t>
            </a:r>
          </a:p>
          <a:p>
            <a:endParaRPr lang="en-US" sz="2000" dirty="0"/>
          </a:p>
          <a:p>
            <a:r>
              <a:rPr lang="en-US" sz="2000" dirty="0" smtClean="0"/>
              <a:t>It is considered to be the first conviction obtained with fingerprint evidence alone in the United States year 1911.</a:t>
            </a:r>
            <a:endParaRPr lang="en-US" sz="2000" dirty="0"/>
          </a:p>
          <a:p>
            <a:endParaRPr lang="en-US" sz="2000" dirty="0"/>
          </a:p>
          <a:p>
            <a:pPr>
              <a:lnSpc>
                <a:spcPct val="250000"/>
              </a:lnSpc>
            </a:pPr>
            <a:r>
              <a:rPr lang="en-US" sz="2000" dirty="0" smtClean="0"/>
              <a:t>A)   People v Crispi</a:t>
            </a:r>
            <a:endParaRPr lang="en-US" sz="2000" dirty="0"/>
          </a:p>
          <a:p>
            <a:pPr>
              <a:lnSpc>
                <a:spcPct val="250000"/>
              </a:lnSpc>
            </a:pPr>
            <a:r>
              <a:rPr lang="en-US" sz="2000" dirty="0" smtClean="0"/>
              <a:t>B)   People v Jennings</a:t>
            </a:r>
            <a:endParaRPr lang="en-US" sz="2000" dirty="0"/>
          </a:p>
          <a:p>
            <a:pPr marL="457200" indent="-457200">
              <a:lnSpc>
                <a:spcPct val="250000"/>
              </a:lnSpc>
              <a:buAutoNum type="alphaUcParenR" startAt="3"/>
            </a:pPr>
            <a:r>
              <a:rPr lang="en-US" sz="2000" dirty="0" smtClean="0"/>
              <a:t>People v Coral</a:t>
            </a:r>
            <a:endParaRPr lang="en-US" sz="2000" dirty="0"/>
          </a:p>
          <a:p>
            <a:pPr marL="457200" indent="-457200">
              <a:lnSpc>
                <a:spcPct val="250000"/>
              </a:lnSpc>
              <a:buAutoNum type="alphaUcParenR" startAt="3"/>
            </a:pPr>
            <a:r>
              <a:rPr lang="en-US" sz="2000" dirty="0" smtClean="0"/>
              <a:t>People v Albright</a:t>
            </a:r>
          </a:p>
          <a:p>
            <a:pPr algn="r">
              <a:lnSpc>
                <a:spcPct val="250000"/>
              </a:lnSpc>
            </a:pPr>
            <a:r>
              <a:rPr lang="en-US" sz="2000" dirty="0" smtClean="0"/>
              <a:t>*expert witness: Lt. Joseph </a:t>
            </a:r>
            <a:r>
              <a:rPr lang="en-US" sz="2000" dirty="0" err="1" smtClean="0"/>
              <a:t>Faurot</a:t>
            </a:r>
            <a:r>
              <a:rPr lang="en-US" sz="2000" dirty="0" smtClean="0"/>
              <a:t> NYPD</a:t>
            </a:r>
            <a:endParaRPr lang="en-US" sz="2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944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1"/>
          <p:cNvSpPr>
            <a:spLocks noChangeArrowheads="1"/>
          </p:cNvSpPr>
          <p:nvPr/>
        </p:nvSpPr>
        <p:spPr bwMode="auto">
          <a:xfrm>
            <a:off x="457200" y="1295400"/>
            <a:ext cx="8001000" cy="5262563"/>
          </a:xfrm>
          <a:prstGeom prst="rect">
            <a:avLst/>
          </a:prstGeom>
          <a:noFill/>
          <a:ln w="9525">
            <a:noFill/>
            <a:miter lim="800000"/>
            <a:headEnd/>
            <a:tailEnd/>
          </a:ln>
        </p:spPr>
        <p:txBody>
          <a:bodyPr>
            <a:spAutoFit/>
          </a:bodyPr>
          <a:lstStyle/>
          <a:p>
            <a:r>
              <a:rPr lang="en-US" sz="2400" dirty="0"/>
              <a:t>Question 184</a:t>
            </a:r>
          </a:p>
          <a:p>
            <a:r>
              <a:rPr lang="en-US" sz="2400" dirty="0"/>
              <a:t>The amount of variation in appearance of friction ridge features to be allowed during a comparison, should a corresponding print be made available.</a:t>
            </a:r>
          </a:p>
          <a:p>
            <a:pPr>
              <a:lnSpc>
                <a:spcPct val="250000"/>
              </a:lnSpc>
            </a:pPr>
            <a:r>
              <a:rPr lang="en-US" sz="2400" dirty="0"/>
              <a:t>A)	Quantity</a:t>
            </a:r>
          </a:p>
          <a:p>
            <a:pPr>
              <a:lnSpc>
                <a:spcPct val="250000"/>
              </a:lnSpc>
            </a:pPr>
            <a:r>
              <a:rPr lang="en-US" sz="2400" dirty="0"/>
              <a:t>B)	Variable</a:t>
            </a:r>
          </a:p>
          <a:p>
            <a:pPr>
              <a:lnSpc>
                <a:spcPct val="250000"/>
              </a:lnSpc>
            </a:pPr>
            <a:r>
              <a:rPr lang="en-US" sz="2400" dirty="0"/>
              <a:t>C)	Tolerance</a:t>
            </a:r>
          </a:p>
          <a:p>
            <a:pPr>
              <a:lnSpc>
                <a:spcPct val="250000"/>
              </a:lnSpc>
            </a:pPr>
            <a:r>
              <a:rPr lang="en-US" sz="2400" dirty="0"/>
              <a:t>D)	Sufficiency</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046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
          <p:cNvSpPr>
            <a:spLocks noChangeArrowheads="1"/>
          </p:cNvSpPr>
          <p:nvPr/>
        </p:nvSpPr>
        <p:spPr bwMode="auto">
          <a:xfrm>
            <a:off x="762000" y="1066800"/>
            <a:ext cx="7848600" cy="5324475"/>
          </a:xfrm>
          <a:prstGeom prst="rect">
            <a:avLst/>
          </a:prstGeom>
          <a:noFill/>
          <a:ln w="9525">
            <a:noFill/>
            <a:miter lim="800000"/>
            <a:headEnd/>
            <a:tailEnd/>
          </a:ln>
        </p:spPr>
        <p:txBody>
          <a:bodyPr>
            <a:spAutoFit/>
          </a:bodyPr>
          <a:lstStyle/>
          <a:p>
            <a:r>
              <a:rPr lang="en-US" sz="2000" dirty="0"/>
              <a:t>Question 186</a:t>
            </a:r>
          </a:p>
          <a:p>
            <a:endParaRPr lang="en-US" sz="2000" dirty="0"/>
          </a:p>
          <a:p>
            <a:r>
              <a:rPr lang="en-US" sz="2000" dirty="0"/>
              <a:t>This involves preparing photographic enlargements of the latent and inked fingerprints. A grid of equally-sized squares is then superimposed on each, with the squares of each grid occupying identical positions on each print. The forensic scientist examines both imprints square by square looking for identical characteristics.</a:t>
            </a:r>
          </a:p>
          <a:p>
            <a:pPr>
              <a:lnSpc>
                <a:spcPct val="250000"/>
              </a:lnSpc>
            </a:pPr>
            <a:r>
              <a:rPr lang="en-US" sz="2000" dirty="0"/>
              <a:t>A)	Osborn Grid Method</a:t>
            </a:r>
          </a:p>
          <a:p>
            <a:pPr>
              <a:lnSpc>
                <a:spcPct val="250000"/>
              </a:lnSpc>
            </a:pPr>
            <a:r>
              <a:rPr lang="en-US" sz="2000" dirty="0"/>
              <a:t>B)	James Grid Method</a:t>
            </a:r>
          </a:p>
          <a:p>
            <a:pPr>
              <a:lnSpc>
                <a:spcPct val="250000"/>
              </a:lnSpc>
            </a:pPr>
            <a:r>
              <a:rPr lang="en-US" sz="2000" dirty="0"/>
              <a:t>C)	Purkinje Grid Method</a:t>
            </a:r>
          </a:p>
          <a:p>
            <a:pPr>
              <a:lnSpc>
                <a:spcPct val="250000"/>
              </a:lnSpc>
            </a:pPr>
            <a:r>
              <a:rPr lang="en-US" sz="2000" dirty="0"/>
              <a:t>D)	West Grid Method</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2514">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360817"/>
            <a:ext cx="8077200" cy="1951496"/>
          </a:xfrm>
          <a:prstGeom prst="rect">
            <a:avLst/>
          </a:prstGeom>
          <a:noFill/>
          <a:ln w="9525">
            <a:noFill/>
            <a:miter lim="800000"/>
            <a:headEnd/>
            <a:tailEnd/>
          </a:ln>
        </p:spPr>
        <p:txBody>
          <a:bodyPr wrap="square">
            <a:spAutoFit/>
          </a:bodyPr>
          <a:lstStyle/>
          <a:p>
            <a:pPr>
              <a:lnSpc>
                <a:spcPct val="150000"/>
              </a:lnSpc>
            </a:pPr>
            <a:r>
              <a:rPr lang="en-US" sz="2800" b="1" dirty="0" smtClean="0"/>
              <a:t>Transferred </a:t>
            </a:r>
            <a:r>
              <a:rPr lang="en-US" sz="2800" b="1" dirty="0"/>
              <a:t>impression of friction ridge detail not readily visible; generic term used for questioned friction ridge detail.</a:t>
            </a:r>
          </a:p>
        </p:txBody>
      </p:sp>
      <p:sp>
        <p:nvSpPr>
          <p:cNvPr id="3" name="TextBox 2"/>
          <p:cNvSpPr txBox="1">
            <a:spLocks noChangeArrowheads="1"/>
          </p:cNvSpPr>
          <p:nvPr/>
        </p:nvSpPr>
        <p:spPr bwMode="auto">
          <a:xfrm>
            <a:off x="1295400" y="3011488"/>
            <a:ext cx="3886200" cy="1569660"/>
          </a:xfrm>
          <a:prstGeom prst="rect">
            <a:avLst/>
          </a:prstGeom>
          <a:noFill/>
          <a:ln w="9525">
            <a:noFill/>
            <a:miter lim="800000"/>
            <a:headEnd/>
            <a:tailEnd/>
          </a:ln>
        </p:spPr>
        <p:txBody>
          <a:bodyPr>
            <a:spAutoFit/>
          </a:bodyPr>
          <a:lstStyle/>
          <a:p>
            <a:r>
              <a:rPr lang="en-US" sz="2400" b="1" dirty="0"/>
              <a:t>A)Latent Print</a:t>
            </a:r>
          </a:p>
          <a:p>
            <a:r>
              <a:rPr lang="en-US" sz="2400" b="1" dirty="0" smtClean="0"/>
              <a:t>B)Exemplar</a:t>
            </a:r>
            <a:endParaRPr lang="en-US" sz="2400" b="1" dirty="0"/>
          </a:p>
          <a:p>
            <a:r>
              <a:rPr lang="en-US" sz="2400" b="1" dirty="0" smtClean="0"/>
              <a:t>C)Patent </a:t>
            </a:r>
            <a:r>
              <a:rPr lang="en-US" sz="2400" b="1" dirty="0"/>
              <a:t>Print</a:t>
            </a:r>
          </a:p>
          <a:p>
            <a:r>
              <a:rPr lang="en-US" sz="2400" b="1" dirty="0" smtClean="0"/>
              <a:t>D)Inked </a:t>
            </a:r>
            <a:r>
              <a:rPr lang="en-US" sz="2400" b="1" dirty="0"/>
              <a:t>print</a:t>
            </a:r>
          </a:p>
        </p:txBody>
      </p:sp>
      <p:sp>
        <p:nvSpPr>
          <p:cNvPr id="4" name="TextBox 3"/>
          <p:cNvSpPr txBox="1">
            <a:spLocks noChangeArrowheads="1"/>
          </p:cNvSpPr>
          <p:nvPr/>
        </p:nvSpPr>
        <p:spPr bwMode="auto">
          <a:xfrm>
            <a:off x="685800" y="5257800"/>
            <a:ext cx="7772400" cy="831850"/>
          </a:xfrm>
          <a:prstGeom prst="rect">
            <a:avLst/>
          </a:prstGeom>
          <a:noFill/>
          <a:ln w="9525">
            <a:noFill/>
            <a:miter lim="800000"/>
            <a:headEnd/>
            <a:tailEnd/>
          </a:ln>
        </p:spPr>
        <p:txBody>
          <a:bodyPr>
            <a:spAutoFit/>
          </a:bodyPr>
          <a:lstStyle/>
          <a:p>
            <a:pPr algn="ctr"/>
            <a:r>
              <a:rPr lang="en-US" sz="4800" b="1" dirty="0"/>
              <a:t>A) </a:t>
            </a:r>
            <a:r>
              <a:rPr lang="en-US" sz="4800" dirty="0"/>
              <a:t>Latent Print</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
                                        </p:tgtEl>
                                        <p:attrNameLst>
                                          <p:attrName>style.visibility</p:attrName>
                                        </p:attrNameLst>
                                      </p:cBhvr>
                                      <p:to>
                                        <p:strVal val="visible"/>
                                      </p:to>
                                    </p:set>
                                    <p:anim calcmode="discrete" valueType="clr">
                                      <p:cBhvr override="childStyle">
                                        <p:cTn id="19"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gtEl>
                                        <p:attrNameLst>
                                          <p:attrName>fillcolor</p:attrName>
                                        </p:attrNameLst>
                                      </p:cBhvr>
                                      <p:tavLst>
                                        <p:tav tm="0">
                                          <p:val>
                                            <p:clrVal>
                                              <a:schemeClr val="accent2"/>
                                            </p:clrVal>
                                          </p:val>
                                        </p:tav>
                                        <p:tav tm="50000">
                                          <p:val>
                                            <p:clrVal>
                                              <a:schemeClr val="hlink"/>
                                            </p:clrVal>
                                          </p:val>
                                        </p:tav>
                                      </p:tavLst>
                                    </p:anim>
                                    <p:set>
                                      <p:cBhvr>
                                        <p:cTn id="21" dur="80"/>
                                        <p:tgtEl>
                                          <p:spTgt spid="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8" presetClass="exit" presetSubtype="12" fill="hold" grpId="1" nodeType="clickEffect">
                                  <p:stCondLst>
                                    <p:cond delay="0"/>
                                  </p:stCondLst>
                                  <p:childTnLst>
                                    <p:animEffect transition="out" filter="strips(downLeft)">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1"/>
          <p:cNvSpPr>
            <a:spLocks noChangeArrowheads="1"/>
          </p:cNvSpPr>
          <p:nvPr/>
        </p:nvSpPr>
        <p:spPr bwMode="auto">
          <a:xfrm>
            <a:off x="762000" y="1295400"/>
            <a:ext cx="7543800" cy="5016500"/>
          </a:xfrm>
          <a:prstGeom prst="rect">
            <a:avLst/>
          </a:prstGeom>
          <a:noFill/>
          <a:ln w="9525">
            <a:noFill/>
            <a:miter lim="800000"/>
            <a:headEnd/>
            <a:tailEnd/>
          </a:ln>
        </p:spPr>
        <p:txBody>
          <a:bodyPr>
            <a:spAutoFit/>
          </a:bodyPr>
          <a:lstStyle/>
          <a:p>
            <a:r>
              <a:rPr lang="en-US" sz="2000" dirty="0"/>
              <a:t>Question 188</a:t>
            </a:r>
          </a:p>
          <a:p>
            <a:endParaRPr lang="en-US" sz="2000" dirty="0"/>
          </a:p>
          <a:p>
            <a:r>
              <a:rPr lang="en-US" sz="2000" dirty="0"/>
              <a:t>The applied science of identification by friction skin based on the Theory of Differential Growth and the Theory of Permanence.</a:t>
            </a:r>
            <a:endParaRPr lang="en-US" sz="2400" dirty="0"/>
          </a:p>
          <a:p>
            <a:pPr>
              <a:lnSpc>
                <a:spcPct val="250000"/>
              </a:lnSpc>
            </a:pPr>
            <a:r>
              <a:rPr lang="en-US" sz="2400" dirty="0"/>
              <a:t>A)	Fingerprint Identification</a:t>
            </a:r>
          </a:p>
          <a:p>
            <a:pPr>
              <a:lnSpc>
                <a:spcPct val="250000"/>
              </a:lnSpc>
            </a:pPr>
            <a:r>
              <a:rPr lang="en-US" sz="2400" dirty="0"/>
              <a:t>B)	Pattern Identification</a:t>
            </a:r>
          </a:p>
          <a:p>
            <a:pPr>
              <a:lnSpc>
                <a:spcPct val="250000"/>
              </a:lnSpc>
            </a:pPr>
            <a:r>
              <a:rPr lang="en-US" sz="2400" dirty="0"/>
              <a:t>C)	Skin Identification</a:t>
            </a:r>
          </a:p>
          <a:p>
            <a:pPr>
              <a:lnSpc>
                <a:spcPct val="250000"/>
              </a:lnSpc>
            </a:pPr>
            <a:r>
              <a:rPr lang="en-US" sz="2400" dirty="0"/>
              <a:t>D)	Ridge Formation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456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1"/>
          <p:cNvSpPr>
            <a:spLocks noChangeArrowheads="1"/>
          </p:cNvSpPr>
          <p:nvPr/>
        </p:nvSpPr>
        <p:spPr bwMode="auto">
          <a:xfrm>
            <a:off x="838200" y="1295400"/>
            <a:ext cx="7848600" cy="4862513"/>
          </a:xfrm>
          <a:prstGeom prst="rect">
            <a:avLst/>
          </a:prstGeom>
          <a:noFill/>
          <a:ln w="9525">
            <a:noFill/>
            <a:miter lim="800000"/>
            <a:headEnd/>
            <a:tailEnd/>
          </a:ln>
        </p:spPr>
        <p:txBody>
          <a:bodyPr>
            <a:spAutoFit/>
          </a:bodyPr>
          <a:lstStyle/>
          <a:p>
            <a:r>
              <a:rPr lang="en-US" sz="2000" dirty="0"/>
              <a:t>Question 193</a:t>
            </a:r>
          </a:p>
          <a:p>
            <a:endParaRPr lang="en-US" sz="2000" dirty="0"/>
          </a:p>
          <a:p>
            <a:r>
              <a:rPr lang="en-US" sz="2000" dirty="0"/>
              <a:t>Established by the FBI in 1995. In 1999, the name was changed to better reflect the goals of this group. This organization develops standards and guidelines in the area of friction skin identification.</a:t>
            </a:r>
            <a:endParaRPr lang="en-US" sz="2400" dirty="0"/>
          </a:p>
          <a:p>
            <a:pPr>
              <a:lnSpc>
                <a:spcPct val="250000"/>
              </a:lnSpc>
            </a:pPr>
            <a:r>
              <a:rPr lang="en-US" sz="2400" dirty="0"/>
              <a:t>A)	SWGFAST</a:t>
            </a:r>
          </a:p>
          <a:p>
            <a:pPr>
              <a:lnSpc>
                <a:spcPct val="250000"/>
              </a:lnSpc>
            </a:pPr>
            <a:r>
              <a:rPr lang="en-US" sz="2000" dirty="0"/>
              <a:t>B)	TWGFAST</a:t>
            </a:r>
          </a:p>
          <a:p>
            <a:pPr>
              <a:lnSpc>
                <a:spcPct val="250000"/>
              </a:lnSpc>
            </a:pPr>
            <a:r>
              <a:rPr lang="en-US" sz="2000" dirty="0"/>
              <a:t>C)	NCIC</a:t>
            </a:r>
          </a:p>
          <a:p>
            <a:pPr>
              <a:lnSpc>
                <a:spcPct val="250000"/>
              </a:lnSpc>
            </a:pPr>
            <a:r>
              <a:rPr lang="en-US" sz="2000" dirty="0"/>
              <a:t>D)	IAFIS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968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ChangeArrowheads="1"/>
          </p:cNvSpPr>
          <p:nvPr/>
        </p:nvSpPr>
        <p:spPr bwMode="auto">
          <a:xfrm>
            <a:off x="685800" y="1219200"/>
            <a:ext cx="8001000" cy="4862513"/>
          </a:xfrm>
          <a:prstGeom prst="rect">
            <a:avLst/>
          </a:prstGeom>
          <a:noFill/>
          <a:ln w="9525">
            <a:noFill/>
            <a:miter lim="800000"/>
            <a:headEnd/>
            <a:tailEnd/>
          </a:ln>
        </p:spPr>
        <p:txBody>
          <a:bodyPr>
            <a:spAutoFit/>
          </a:bodyPr>
          <a:lstStyle/>
          <a:p>
            <a:r>
              <a:rPr lang="en-US" sz="2000" dirty="0"/>
              <a:t>Question 196</a:t>
            </a:r>
          </a:p>
          <a:p>
            <a:endParaRPr lang="en-US" sz="2000" dirty="0"/>
          </a:p>
          <a:p>
            <a:r>
              <a:rPr lang="en-US" sz="2000" dirty="0"/>
              <a:t>A ridge break may be caused by:</a:t>
            </a:r>
          </a:p>
          <a:p>
            <a:pPr>
              <a:lnSpc>
                <a:spcPct val="250000"/>
              </a:lnSpc>
            </a:pPr>
            <a:r>
              <a:rPr lang="en-US" sz="2000" dirty="0"/>
              <a:t>A)	a dirt</a:t>
            </a:r>
          </a:p>
          <a:p>
            <a:pPr>
              <a:lnSpc>
                <a:spcPct val="250000"/>
              </a:lnSpc>
            </a:pPr>
            <a:r>
              <a:rPr lang="en-US" sz="2000" dirty="0"/>
              <a:t>B)	a failure in matrix deposition</a:t>
            </a:r>
          </a:p>
          <a:p>
            <a:pPr>
              <a:lnSpc>
                <a:spcPct val="250000"/>
              </a:lnSpc>
            </a:pPr>
            <a:r>
              <a:rPr lang="en-US" sz="2000" dirty="0"/>
              <a:t>C)	incorrect deposition pressure</a:t>
            </a:r>
          </a:p>
          <a:p>
            <a:pPr>
              <a:lnSpc>
                <a:spcPct val="250000"/>
              </a:lnSpc>
            </a:pPr>
            <a:r>
              <a:rPr lang="en-US" sz="2000" dirty="0"/>
              <a:t>D)	any of the above</a:t>
            </a:r>
          </a:p>
          <a:p>
            <a:pPr>
              <a:lnSpc>
                <a:spcPct val="250000"/>
              </a:lnSpc>
            </a:pPr>
            <a:r>
              <a:rPr lang="en-US" sz="2000" dirty="0"/>
              <a:t>E)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2754">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
          <p:cNvSpPr>
            <a:spLocks noChangeArrowheads="1"/>
          </p:cNvSpPr>
          <p:nvPr/>
        </p:nvSpPr>
        <p:spPr bwMode="auto">
          <a:xfrm>
            <a:off x="838200" y="1447800"/>
            <a:ext cx="7239000" cy="4400550"/>
          </a:xfrm>
          <a:prstGeom prst="rect">
            <a:avLst/>
          </a:prstGeom>
          <a:noFill/>
          <a:ln w="9525">
            <a:noFill/>
            <a:miter lim="800000"/>
            <a:headEnd/>
            <a:tailEnd/>
          </a:ln>
        </p:spPr>
        <p:txBody>
          <a:bodyPr>
            <a:spAutoFit/>
          </a:bodyPr>
          <a:lstStyle/>
          <a:p>
            <a:r>
              <a:rPr lang="en-US" sz="2000" dirty="0"/>
              <a:t>Question 199</a:t>
            </a:r>
          </a:p>
          <a:p>
            <a:endParaRPr lang="en-US" sz="2000" dirty="0"/>
          </a:p>
          <a:p>
            <a:r>
              <a:rPr lang="en-US" sz="2000" dirty="0"/>
              <a:t>The observation that nature never repeats itself is known as the Law of:</a:t>
            </a:r>
          </a:p>
          <a:p>
            <a:pPr>
              <a:lnSpc>
                <a:spcPct val="250000"/>
              </a:lnSpc>
            </a:pPr>
            <a:r>
              <a:rPr lang="en-US" sz="2000" dirty="0"/>
              <a:t>A)	singularity</a:t>
            </a:r>
          </a:p>
          <a:p>
            <a:pPr>
              <a:lnSpc>
                <a:spcPct val="250000"/>
              </a:lnSpc>
            </a:pPr>
            <a:r>
              <a:rPr lang="en-US" sz="2000" dirty="0"/>
              <a:t>B)	independent arrangement</a:t>
            </a:r>
          </a:p>
          <a:p>
            <a:pPr>
              <a:lnSpc>
                <a:spcPct val="250000"/>
              </a:lnSpc>
            </a:pPr>
            <a:r>
              <a:rPr lang="en-US" sz="2000" dirty="0"/>
              <a:t>C)	biological uniqueness</a:t>
            </a:r>
          </a:p>
          <a:p>
            <a:pPr>
              <a:lnSpc>
                <a:spcPct val="250000"/>
              </a:lnSpc>
            </a:pPr>
            <a:r>
              <a:rPr lang="en-US" sz="2000" dirty="0"/>
              <a:t>D)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82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133600"/>
            <a:ext cx="7086600" cy="3416320"/>
          </a:xfrm>
          <a:prstGeom prst="rect">
            <a:avLst/>
          </a:prstGeom>
          <a:noFill/>
        </p:spPr>
        <p:txBody>
          <a:bodyPr>
            <a:spAutoFit/>
          </a:bodyPr>
          <a:lstStyle/>
          <a:p>
            <a:pPr algn="ctr">
              <a:defRPr/>
            </a:pPr>
            <a:r>
              <a:rPr lang="en-US" sz="5400" b="1" dirty="0">
                <a:ln w="1905"/>
                <a:solidFill>
                  <a:schemeClr val="bg1"/>
                </a:solidFill>
                <a:effectLst>
                  <a:innerShdw blurRad="69850" dist="43180" dir="5400000">
                    <a:srgbClr val="000000">
                      <a:alpha val="65000"/>
                    </a:srgbClr>
                  </a:innerShdw>
                </a:effectLst>
                <a:cs typeface="+mn-cs"/>
              </a:rPr>
              <a:t>Thank you for your Patience!</a:t>
            </a:r>
          </a:p>
          <a:p>
            <a:pPr algn="ctr">
              <a:defRPr/>
            </a:pPr>
            <a:r>
              <a:rPr lang="en-US" sz="5400" b="1" dirty="0">
                <a:ln w="1905"/>
                <a:solidFill>
                  <a:schemeClr val="bg1"/>
                </a:solidFill>
                <a:effectLst>
                  <a:innerShdw blurRad="69850" dist="43180" dir="5400000">
                    <a:srgbClr val="000000">
                      <a:alpha val="65000"/>
                    </a:srgbClr>
                  </a:innerShdw>
                </a:effectLst>
                <a:cs typeface="+mn-cs"/>
              </a:rPr>
              <a:t>GOOD LUCK</a:t>
            </a:r>
          </a:p>
          <a:p>
            <a:pPr algn="ctr">
              <a:defRPr/>
            </a:pPr>
            <a:r>
              <a:rPr lang="en-US" sz="5400" b="1" dirty="0">
                <a:ln w="1905"/>
                <a:solidFill>
                  <a:schemeClr val="bg1"/>
                </a:solidFill>
                <a:effectLst>
                  <a:innerShdw blurRad="69850" dist="43180" dir="5400000">
                    <a:srgbClr val="000000">
                      <a:alpha val="65000"/>
                    </a:srgbClr>
                  </a:innerShdw>
                </a:effectLst>
                <a:cs typeface="+mn-cs"/>
              </a:rPr>
              <a:t>GOD BLESS!!!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457200"/>
            <a:ext cx="8458200" cy="1951496"/>
          </a:xfrm>
          <a:prstGeom prst="rect">
            <a:avLst/>
          </a:prstGeom>
          <a:noFill/>
          <a:ln w="9525">
            <a:noFill/>
            <a:miter lim="800000"/>
            <a:headEnd/>
            <a:tailEnd/>
          </a:ln>
        </p:spPr>
        <p:txBody>
          <a:bodyPr wrap="square">
            <a:spAutoFit/>
          </a:bodyPr>
          <a:lstStyle/>
          <a:p>
            <a:pPr>
              <a:lnSpc>
                <a:spcPct val="150000"/>
              </a:lnSpc>
            </a:pPr>
            <a:r>
              <a:rPr lang="en-US" sz="2800" b="1" dirty="0" smtClean="0"/>
              <a:t>The </a:t>
            </a:r>
            <a:r>
              <a:rPr lang="en-US" sz="2800" b="1" dirty="0"/>
              <a:t>methodical examination of friction skin impressions; separation into parts to determine the nature of the whole.</a:t>
            </a:r>
          </a:p>
        </p:txBody>
      </p:sp>
      <p:sp>
        <p:nvSpPr>
          <p:cNvPr id="3" name="TextBox 2"/>
          <p:cNvSpPr txBox="1">
            <a:spLocks noChangeArrowheads="1"/>
          </p:cNvSpPr>
          <p:nvPr/>
        </p:nvSpPr>
        <p:spPr bwMode="auto">
          <a:xfrm>
            <a:off x="1621536" y="3124200"/>
            <a:ext cx="3810000" cy="2062103"/>
          </a:xfrm>
          <a:prstGeom prst="rect">
            <a:avLst/>
          </a:prstGeom>
          <a:noFill/>
          <a:ln w="9525">
            <a:noFill/>
            <a:miter lim="800000"/>
            <a:headEnd/>
            <a:tailEnd/>
          </a:ln>
        </p:spPr>
        <p:txBody>
          <a:bodyPr>
            <a:spAutoFit/>
          </a:bodyPr>
          <a:lstStyle/>
          <a:p>
            <a:r>
              <a:rPr lang="en-US" sz="3200" b="1" dirty="0"/>
              <a:t>A)</a:t>
            </a:r>
            <a:r>
              <a:rPr lang="en-US" sz="3200" dirty="0"/>
              <a:t>Comparison</a:t>
            </a:r>
          </a:p>
          <a:p>
            <a:r>
              <a:rPr lang="en-US" sz="3200" b="1" dirty="0" smtClean="0"/>
              <a:t>B)</a:t>
            </a:r>
            <a:r>
              <a:rPr lang="en-US" sz="3200" dirty="0" smtClean="0"/>
              <a:t>Evaluation</a:t>
            </a:r>
            <a:endParaRPr lang="en-US" sz="3200" dirty="0"/>
          </a:p>
          <a:p>
            <a:r>
              <a:rPr lang="en-US" sz="3200" b="1" dirty="0" smtClean="0"/>
              <a:t>C)</a:t>
            </a:r>
            <a:r>
              <a:rPr lang="en-US" sz="3200" dirty="0" smtClean="0"/>
              <a:t>Verification</a:t>
            </a:r>
            <a:endParaRPr lang="en-US" sz="3200" dirty="0"/>
          </a:p>
          <a:p>
            <a:r>
              <a:rPr lang="en-US" sz="3200" b="1" dirty="0" smtClean="0"/>
              <a:t>D)</a:t>
            </a:r>
            <a:r>
              <a:rPr lang="en-US" sz="3200" dirty="0" smtClean="0"/>
              <a:t>Analysis</a:t>
            </a:r>
            <a:endParaRPr lang="en-US" sz="3200" dirty="0"/>
          </a:p>
        </p:txBody>
      </p:sp>
      <p:sp>
        <p:nvSpPr>
          <p:cNvPr id="4" name="TextBox 3"/>
          <p:cNvSpPr txBox="1">
            <a:spLocks noChangeArrowheads="1"/>
          </p:cNvSpPr>
          <p:nvPr/>
        </p:nvSpPr>
        <p:spPr bwMode="auto">
          <a:xfrm>
            <a:off x="762000" y="5334000"/>
            <a:ext cx="7772400" cy="831850"/>
          </a:xfrm>
          <a:prstGeom prst="rect">
            <a:avLst/>
          </a:prstGeom>
          <a:noFill/>
          <a:ln w="9525">
            <a:noFill/>
            <a:miter lim="800000"/>
            <a:headEnd/>
            <a:tailEnd/>
          </a:ln>
        </p:spPr>
        <p:txBody>
          <a:bodyPr>
            <a:spAutoFit/>
          </a:bodyPr>
          <a:lstStyle/>
          <a:p>
            <a:pPr algn="ctr"/>
            <a:r>
              <a:rPr lang="en-US" sz="4800" b="1" dirty="0"/>
              <a:t>D) </a:t>
            </a:r>
            <a:r>
              <a:rPr lang="en-US" sz="4800" dirty="0"/>
              <a:t>Analysis</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3568" y="381000"/>
            <a:ext cx="8229600" cy="1951496"/>
          </a:xfrm>
          <a:prstGeom prst="rect">
            <a:avLst/>
          </a:prstGeom>
          <a:noFill/>
          <a:ln w="9525">
            <a:noFill/>
            <a:miter lim="800000"/>
            <a:headEnd/>
            <a:tailEnd/>
          </a:ln>
        </p:spPr>
        <p:txBody>
          <a:bodyPr wrap="square">
            <a:spAutoFit/>
          </a:bodyPr>
          <a:lstStyle/>
          <a:p>
            <a:pPr>
              <a:lnSpc>
                <a:spcPct val="150000"/>
              </a:lnSpc>
            </a:pPr>
            <a:r>
              <a:rPr lang="en-US" sz="2800" b="1" dirty="0" smtClean="0"/>
              <a:t>Any </a:t>
            </a:r>
            <a:r>
              <a:rPr lang="en-US" sz="2800" b="1" dirty="0"/>
              <a:t>distortion or alteration not in the original friction ridge impression, produced by an external agent or action.</a:t>
            </a:r>
          </a:p>
        </p:txBody>
      </p:sp>
      <p:sp>
        <p:nvSpPr>
          <p:cNvPr id="3" name="TextBox 2"/>
          <p:cNvSpPr txBox="1">
            <a:spLocks noChangeArrowheads="1"/>
          </p:cNvSpPr>
          <p:nvPr/>
        </p:nvSpPr>
        <p:spPr bwMode="auto">
          <a:xfrm>
            <a:off x="1066800" y="3195697"/>
            <a:ext cx="4724400" cy="2062103"/>
          </a:xfrm>
          <a:prstGeom prst="rect">
            <a:avLst/>
          </a:prstGeom>
          <a:noFill/>
          <a:ln w="9525">
            <a:noFill/>
            <a:miter lim="800000"/>
            <a:headEnd/>
            <a:tailEnd/>
          </a:ln>
        </p:spPr>
        <p:txBody>
          <a:bodyPr>
            <a:spAutoFit/>
          </a:bodyPr>
          <a:lstStyle/>
          <a:p>
            <a:r>
              <a:rPr lang="en-US" sz="3200" b="1" dirty="0"/>
              <a:t>A)</a:t>
            </a:r>
            <a:r>
              <a:rPr lang="en-US" sz="3200" dirty="0"/>
              <a:t>Compression</a:t>
            </a:r>
          </a:p>
          <a:p>
            <a:r>
              <a:rPr lang="en-US" sz="3200" b="1" dirty="0" smtClean="0"/>
              <a:t>B)</a:t>
            </a:r>
            <a:r>
              <a:rPr lang="en-US" sz="3200" dirty="0" smtClean="0"/>
              <a:t>Artifact</a:t>
            </a:r>
            <a:endParaRPr lang="en-US" sz="3200" dirty="0"/>
          </a:p>
          <a:p>
            <a:r>
              <a:rPr lang="en-US" sz="3200" b="1" dirty="0" smtClean="0"/>
              <a:t>C)</a:t>
            </a:r>
            <a:r>
              <a:rPr lang="en-US" sz="3200" dirty="0" err="1" smtClean="0"/>
              <a:t>Dermabrasion</a:t>
            </a:r>
            <a:endParaRPr lang="en-US" sz="3200" dirty="0"/>
          </a:p>
          <a:p>
            <a:r>
              <a:rPr lang="en-US" sz="3200" b="1" dirty="0" smtClean="0"/>
              <a:t>D)</a:t>
            </a:r>
            <a:r>
              <a:rPr lang="en-US" sz="3200" dirty="0" smtClean="0"/>
              <a:t>Discrepancy</a:t>
            </a:r>
            <a:endParaRPr lang="en-US" sz="3200" dirty="0"/>
          </a:p>
        </p:txBody>
      </p:sp>
      <p:sp>
        <p:nvSpPr>
          <p:cNvPr id="4" name="TextBox 3"/>
          <p:cNvSpPr txBox="1">
            <a:spLocks noChangeArrowheads="1"/>
          </p:cNvSpPr>
          <p:nvPr/>
        </p:nvSpPr>
        <p:spPr bwMode="auto">
          <a:xfrm>
            <a:off x="838200" y="5257800"/>
            <a:ext cx="7772400" cy="831850"/>
          </a:xfrm>
          <a:prstGeom prst="rect">
            <a:avLst/>
          </a:prstGeom>
          <a:noFill/>
          <a:ln w="9525">
            <a:noFill/>
            <a:miter lim="800000"/>
            <a:headEnd/>
            <a:tailEnd/>
          </a:ln>
        </p:spPr>
        <p:txBody>
          <a:bodyPr>
            <a:spAutoFit/>
          </a:bodyPr>
          <a:lstStyle/>
          <a:p>
            <a:pPr algn="ctr"/>
            <a:r>
              <a:rPr lang="en-US" sz="4800" b="1" dirty="0"/>
              <a:t>B) </a:t>
            </a:r>
            <a:r>
              <a:rPr lang="en-US" sz="4800" dirty="0"/>
              <a:t>Artifact</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381000"/>
            <a:ext cx="7848600" cy="1951496"/>
          </a:xfrm>
          <a:prstGeom prst="rect">
            <a:avLst/>
          </a:prstGeom>
          <a:noFill/>
          <a:ln w="9525">
            <a:noFill/>
            <a:miter lim="800000"/>
            <a:headEnd/>
            <a:tailEnd/>
          </a:ln>
        </p:spPr>
        <p:txBody>
          <a:bodyPr wrap="square">
            <a:spAutoFit/>
          </a:bodyPr>
          <a:lstStyle/>
          <a:p>
            <a:pPr>
              <a:lnSpc>
                <a:spcPct val="150000"/>
              </a:lnSpc>
            </a:pPr>
            <a:r>
              <a:rPr lang="en-US" sz="2800" b="1" dirty="0" smtClean="0"/>
              <a:t>The </a:t>
            </a:r>
            <a:r>
              <a:rPr lang="en-US" sz="2800" b="1" dirty="0"/>
              <a:t>determination of the significance, value, or clarity of a friction ridge impression by careful observation and study.</a:t>
            </a:r>
          </a:p>
        </p:txBody>
      </p:sp>
      <p:sp>
        <p:nvSpPr>
          <p:cNvPr id="3" name="TextBox 2"/>
          <p:cNvSpPr txBox="1">
            <a:spLocks noChangeArrowheads="1"/>
          </p:cNvSpPr>
          <p:nvPr/>
        </p:nvSpPr>
        <p:spPr bwMode="auto">
          <a:xfrm>
            <a:off x="1752600" y="2795955"/>
            <a:ext cx="3581400" cy="2246769"/>
          </a:xfrm>
          <a:prstGeom prst="rect">
            <a:avLst/>
          </a:prstGeom>
          <a:noFill/>
          <a:ln w="9525">
            <a:noFill/>
            <a:miter lim="800000"/>
            <a:headEnd/>
            <a:tailEnd/>
          </a:ln>
        </p:spPr>
        <p:txBody>
          <a:bodyPr>
            <a:spAutoFit/>
          </a:bodyPr>
          <a:lstStyle/>
          <a:p>
            <a:r>
              <a:rPr lang="en-US" sz="2800" b="1" dirty="0"/>
              <a:t/>
            </a:r>
            <a:br>
              <a:rPr lang="en-US" sz="2800" b="1" dirty="0"/>
            </a:br>
            <a:r>
              <a:rPr lang="en-US" sz="2800" b="1" dirty="0"/>
              <a:t>A)</a:t>
            </a:r>
            <a:r>
              <a:rPr lang="en-US" sz="2800" dirty="0"/>
              <a:t>Analysis</a:t>
            </a:r>
          </a:p>
          <a:p>
            <a:r>
              <a:rPr lang="en-US" sz="2800" b="1" dirty="0" smtClean="0"/>
              <a:t>B)</a:t>
            </a:r>
            <a:r>
              <a:rPr lang="en-US" sz="2800" dirty="0" smtClean="0"/>
              <a:t>Comparison</a:t>
            </a:r>
            <a:endParaRPr lang="en-US" sz="2800" dirty="0"/>
          </a:p>
          <a:p>
            <a:r>
              <a:rPr lang="en-US" sz="2800" b="1" dirty="0" smtClean="0"/>
              <a:t>C)</a:t>
            </a:r>
            <a:r>
              <a:rPr lang="en-US" sz="2800" dirty="0" smtClean="0"/>
              <a:t>Evaluation</a:t>
            </a:r>
            <a:endParaRPr lang="en-US" sz="2800" dirty="0"/>
          </a:p>
          <a:p>
            <a:r>
              <a:rPr lang="en-US" sz="2800" b="1" dirty="0" smtClean="0"/>
              <a:t>D)</a:t>
            </a:r>
            <a:r>
              <a:rPr lang="en-US" sz="2800" dirty="0" smtClean="0"/>
              <a:t>Verification</a:t>
            </a:r>
            <a:endParaRPr lang="en-US" sz="2800" dirty="0"/>
          </a:p>
        </p:txBody>
      </p:sp>
      <p:sp>
        <p:nvSpPr>
          <p:cNvPr id="4" name="TextBox 3"/>
          <p:cNvSpPr txBox="1">
            <a:spLocks noChangeArrowheads="1"/>
          </p:cNvSpPr>
          <p:nvPr/>
        </p:nvSpPr>
        <p:spPr bwMode="auto">
          <a:xfrm>
            <a:off x="457200" y="5410200"/>
            <a:ext cx="7772400" cy="831850"/>
          </a:xfrm>
          <a:prstGeom prst="rect">
            <a:avLst/>
          </a:prstGeom>
          <a:noFill/>
          <a:ln w="9525">
            <a:noFill/>
            <a:miter lim="800000"/>
            <a:headEnd/>
            <a:tailEnd/>
          </a:ln>
        </p:spPr>
        <p:txBody>
          <a:bodyPr>
            <a:spAutoFit/>
          </a:bodyPr>
          <a:lstStyle/>
          <a:p>
            <a:pPr algn="ctr"/>
            <a:r>
              <a:rPr lang="en-US" sz="4800" b="1"/>
              <a:t>C) </a:t>
            </a:r>
            <a:r>
              <a:rPr lang="en-US" sz="4800"/>
              <a:t>Evaluation</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457200"/>
            <a:ext cx="8077200" cy="2031325"/>
          </a:xfrm>
          <a:prstGeom prst="rect">
            <a:avLst/>
          </a:prstGeom>
          <a:noFill/>
          <a:ln w="9525">
            <a:noFill/>
            <a:miter lim="800000"/>
            <a:headEnd/>
            <a:tailEnd/>
          </a:ln>
        </p:spPr>
        <p:txBody>
          <a:bodyPr wrap="square">
            <a:spAutoFit/>
          </a:bodyPr>
          <a:lstStyle/>
          <a:p>
            <a:pPr>
              <a:lnSpc>
                <a:spcPct val="150000"/>
              </a:lnSpc>
            </a:pPr>
            <a:r>
              <a:rPr lang="en-US" sz="2800" b="1" dirty="0" smtClean="0"/>
              <a:t>The </a:t>
            </a:r>
            <a:r>
              <a:rPr lang="en-US" sz="2800" b="1" dirty="0"/>
              <a:t>determination that two areas of friction ridge impressions did not originate from the same source.</a:t>
            </a:r>
          </a:p>
        </p:txBody>
      </p:sp>
      <p:sp>
        <p:nvSpPr>
          <p:cNvPr id="3" name="TextBox 2"/>
          <p:cNvSpPr txBox="1">
            <a:spLocks noChangeArrowheads="1"/>
          </p:cNvSpPr>
          <p:nvPr/>
        </p:nvSpPr>
        <p:spPr bwMode="auto">
          <a:xfrm>
            <a:off x="1371600" y="3048000"/>
            <a:ext cx="4648200" cy="1815882"/>
          </a:xfrm>
          <a:prstGeom prst="rect">
            <a:avLst/>
          </a:prstGeom>
          <a:noFill/>
          <a:ln w="9525">
            <a:noFill/>
            <a:miter lim="800000"/>
            <a:headEnd/>
            <a:tailEnd/>
          </a:ln>
        </p:spPr>
        <p:txBody>
          <a:bodyPr>
            <a:spAutoFit/>
          </a:bodyPr>
          <a:lstStyle/>
          <a:p>
            <a:r>
              <a:rPr lang="en-US" sz="2800" b="1" dirty="0"/>
              <a:t>A)</a:t>
            </a:r>
            <a:r>
              <a:rPr lang="en-US" sz="2800" dirty="0"/>
              <a:t>INDIVIDUALIZATION</a:t>
            </a:r>
          </a:p>
          <a:p>
            <a:r>
              <a:rPr lang="en-US" sz="2800" b="1" dirty="0" smtClean="0"/>
              <a:t>B)</a:t>
            </a:r>
            <a:r>
              <a:rPr lang="en-US" sz="2800" dirty="0" smtClean="0"/>
              <a:t>EXCLUSION</a:t>
            </a:r>
            <a:endParaRPr lang="en-US" sz="2800" dirty="0"/>
          </a:p>
          <a:p>
            <a:r>
              <a:rPr lang="en-US" sz="2800" b="1" dirty="0" smtClean="0"/>
              <a:t>C)</a:t>
            </a:r>
            <a:r>
              <a:rPr lang="en-US" sz="2800" dirty="0" smtClean="0"/>
              <a:t>INCONCLUSIVE</a:t>
            </a:r>
            <a:endParaRPr lang="en-US" sz="2800" dirty="0"/>
          </a:p>
          <a:p>
            <a:r>
              <a:rPr lang="en-US" sz="2800" b="1" dirty="0" smtClean="0"/>
              <a:t>D)</a:t>
            </a:r>
            <a:r>
              <a:rPr lang="en-US" sz="2800" dirty="0" smtClean="0"/>
              <a:t>INTERPOLATION</a:t>
            </a:r>
            <a:endParaRPr lang="en-US" sz="2800" dirty="0"/>
          </a:p>
        </p:txBody>
      </p:sp>
      <p:sp>
        <p:nvSpPr>
          <p:cNvPr id="4" name="TextBox 3"/>
          <p:cNvSpPr txBox="1">
            <a:spLocks noChangeArrowheads="1"/>
          </p:cNvSpPr>
          <p:nvPr/>
        </p:nvSpPr>
        <p:spPr bwMode="auto">
          <a:xfrm>
            <a:off x="609600" y="5257800"/>
            <a:ext cx="7772400" cy="831850"/>
          </a:xfrm>
          <a:prstGeom prst="rect">
            <a:avLst/>
          </a:prstGeom>
          <a:noFill/>
          <a:ln w="9525">
            <a:noFill/>
            <a:miter lim="800000"/>
            <a:headEnd/>
            <a:tailEnd/>
          </a:ln>
        </p:spPr>
        <p:txBody>
          <a:bodyPr>
            <a:spAutoFit/>
          </a:bodyPr>
          <a:lstStyle/>
          <a:p>
            <a:pPr algn="ctr"/>
            <a:r>
              <a:rPr lang="en-US" sz="4800" b="1"/>
              <a:t>B) </a:t>
            </a:r>
            <a:r>
              <a:rPr lang="en-US" sz="4800"/>
              <a:t>EXCLUSION</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98ac1c31bc50b250741f534f7f0a9bd9028ab"/>
</p:tagLst>
</file>

<file path=ppt/tags/tag1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1"/>
  <p:tag name="POWER3D OPTIONS" val="Fast "/>
  <p:tag name="POWER3D IMAGE0" val="Pwrtrans.tga"/>
</p:tagLst>
</file>

<file path=ppt/tags/tag1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Cross.p3d 0"/>
  <p:tag name="POWER3D OPTIONS" val="Fast "/>
  <p:tag name="POWER3D IMAGE0" val="Pwrtrans.tga"/>
</p:tagLst>
</file>

<file path=ppt/tags/tag1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Helix.p3d 1"/>
  <p:tag name="POWER3D OPTIONS" val="Fast "/>
  <p:tag name="POWER3D IMAGE0" val="Pwrtrans.tga"/>
</p:tagLst>
</file>

<file path=ppt/tags/tag1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1"/>
  <p:tag name="POWER3D OPTIONS" val="Fast "/>
  <p:tag name="POWER3D IMAGE0" val="Pwrtrans.tga"/>
</p:tagLst>
</file>

<file path=ppt/tags/tag1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1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2"/>
  <p:tag name="POWER3D OPTIONS" val="Fast "/>
  <p:tag name="POWER3D IMAGE0" val="Pwrtrans.tga"/>
</p:tagLst>
</file>

<file path=ppt/tags/tag1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Hopscotch.p3d 0"/>
  <p:tag name="POWER3D OPTIONS" val="Fast "/>
  <p:tag name="POWER3D IMAGE0" val="Pwrtrans.tga"/>
</p:tagLst>
</file>

<file path=ppt/tags/tag1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2"/>
  <p:tag name="POWER3D OPTIONS" val="Fast "/>
  <p:tag name="POWER3D IMAGE0" val="Pwrtrans.tga"/>
</p:tagLst>
</file>

<file path=ppt/tags/tag1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olodex.p3d 1"/>
  <p:tag name="POWER3D OPTIONS" val="Fast "/>
  <p:tag name="POWER3D IMAGE0" val="Pwrtrans.tga"/>
</p:tagLst>
</file>

<file path=ppt/tags/tag1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2"/>
  <p:tag name="POWER3D OPTIONS" val="Fast "/>
  <p:tag name="POWER3D IMAGE0" val="Pwrtrans.tga"/>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DualScreens.p3d 1"/>
  <p:tag name="POWER3D OPTIONS" val="Fast "/>
  <p:tag name="POWER3D IMAGE0" val="Pwrtrans.tga"/>
</p:tagLst>
</file>

<file path=ppt/tags/tag2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SpaceCubes.p3d 0"/>
  <p:tag name="POWER3D OPTIONS" val="Fast "/>
  <p:tag name="POWER3D IMAGE0" val="Pwrtrans.tga"/>
</p:tagLst>
</file>

<file path=ppt/tags/tag2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2"/>
  <p:tag name="POWER3D OPTIONS" val="Fast "/>
  <p:tag name="POWER3D IMAGE0" val="Pwrtrans.tga"/>
</p:tagLst>
</file>

<file path=ppt/tags/tag2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2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0"/>
  <p:tag name="POWER3D OPTIONS" val="Fast "/>
  <p:tag name="POWER3D IMAGE0" val="Pwrtrans.tga"/>
</p:tagLst>
</file>

<file path=ppt/tags/tag2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Hopscotch.p3d 0"/>
  <p:tag name="POWER3D OPTIONS" val="Fast "/>
  <p:tag name="POWER3D IMAGE0" val="Pwrtrans.tga"/>
</p:tagLst>
</file>

<file path=ppt/tags/tag2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1"/>
  <p:tag name="POWER3D OPTIONS" val="Fast "/>
  <p:tag name="POWER3D IMAGE0" val="Pwrtrans.tga"/>
</p:tagLst>
</file>

<file path=ppt/tags/tag2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rbitingSphere.p3d 1"/>
  <p:tag name="POWER3D OPTIONS" val="Fast "/>
  <p:tag name="POWER3D IMAGE0" val="Pwrtrans.tga"/>
</p:tagLst>
</file>

<file path=ppt/tags/tag2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1"/>
  <p:tag name="POWER3D OPTIONS" val="Fast "/>
  <p:tag name="POWER3D IMAGE0" val="Pwrtrans.tga"/>
</p:tagLst>
</file>

<file path=ppt/tags/tag2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SpaceCubes.p3d 3"/>
  <p:tag name="POWER3D OPTIONS" val="Fast "/>
  <p:tag name="POWER3D IMAGE0" val="Pwrtrans.tga"/>
</p:tagLst>
</file>

<file path=ppt/tags/tag2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3"/>
  <p:tag name="POWER3D OPTIONS" val="Fast "/>
  <p:tag name="POWER3D IMAGE0" val="Pwrtrans.tga"/>
</p:tagLst>
</file>

<file path=ppt/tags/tag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3"/>
  <p:tag name="POWER3D OPTIONS" val="Fast "/>
  <p:tag name="POWER3D IMAGE0" val="Pwrtrans.tga"/>
</p:tagLst>
</file>

<file path=ppt/tags/tag3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Cross.p3d 2"/>
  <p:tag name="POWER3D OPTIONS" val="Fast "/>
  <p:tag name="POWER3D IMAGE0" val="Pwrtrans.tga"/>
</p:tagLst>
</file>

<file path=ppt/tags/tag3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3"/>
  <p:tag name="POWER3D OPTIONS" val="Fast "/>
  <p:tag name="POWER3D IMAGE0" val="Pwrtrans.tga"/>
</p:tagLst>
</file>

<file path=ppt/tags/tag32.xml><?xml version="1.0" encoding="utf-8"?>
<p:tagLst xmlns:a="http://schemas.openxmlformats.org/drawingml/2006/main" xmlns:r="http://schemas.openxmlformats.org/officeDocument/2006/relationships" xmlns:p="http://schemas.openxmlformats.org/presentationml/2006/main">
  <p:tag name="POWER3D TRANSITION" val="DemoSpaceCubes.p3d 1"/>
  <p:tag name="POWER3D OPTIONS" val="Fast "/>
  <p:tag name="POWER3D IMAGE0" val="Pwrtrans.tga"/>
</p:tagLst>
</file>

<file path=ppt/tags/tag3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0"/>
  <p:tag name="POWER3D OPTIONS" val="Fast "/>
  <p:tag name="POWER3D IMAGE0" val="Pwrtrans.tga"/>
</p:tagLst>
</file>

<file path=ppt/tags/tag3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arrier.p3d 1"/>
  <p:tag name="POWER3D OPTIONS" val="Fast "/>
  <p:tag name="POWER3D IMAGE0" val="Pwrtrans.tga"/>
</p:tagLst>
</file>

<file path=ppt/tags/tag3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2"/>
  <p:tag name="POWER3D OPTIONS" val="Fast "/>
  <p:tag name="POWER3D IMAGE0" val="Pwrtrans.tga"/>
</p:tagLst>
</file>

<file path=ppt/tags/tag3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1"/>
  <p:tag name="POWER3D OPTIONS" val="Fast "/>
  <p:tag name="POWER3D IMAGE0" val="Pwrtrans.tga"/>
</p:tagLst>
</file>

<file path=ppt/tags/tag3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0"/>
  <p:tag name="POWER3D OPTIONS" val="Fast "/>
  <p:tag name="POWER3D IMAGE0" val="Pwrtrans.tga"/>
</p:tagLst>
</file>

<file path=ppt/tags/tag3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1"/>
  <p:tag name="POWER3D OPTIONS" val="Fast "/>
  <p:tag name="POWER3D IMAGE0" val="Pwrtrans.tga"/>
</p:tagLst>
</file>

<file path=ppt/tags/tag3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ClosingBox.p3d 0"/>
  <p:tag name="POWER3D OPTIONS" val="Fast "/>
  <p:tag name="POWER3D IMAGE0" val="Pwrtrans.tga"/>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Hopscotch.p3d 0"/>
  <p:tag name="POWER3D OPTIONS" val="Fast "/>
  <p:tag name="POWER3D IMAGE0" val="Pwrtrans.tga"/>
</p:tagLst>
</file>

<file path=ppt/tags/tag4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minos.p3d 1"/>
  <p:tag name="POWER3D OPTIONS" val="Fast "/>
  <p:tag name="POWER3D IMAGE0" val="Pwrtrans.tga"/>
</p:tagLst>
</file>

<file path=ppt/tags/tag4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Helix.p3d 0"/>
  <p:tag name="POWER3D OPTIONS" val="Fast "/>
  <p:tag name="POWER3D IMAGE0" val="Pwrtrans.tga"/>
</p:tagLst>
</file>

<file path=ppt/tags/tag4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2"/>
  <p:tag name="POWER3D OPTIONS" val="Fast "/>
  <p:tag name="POWER3D IMAGE0" val="Pwrtrans.tga"/>
</p:tagLst>
</file>

<file path=ppt/tags/tag4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1"/>
  <p:tag name="POWER3D OPTIONS" val="Fast "/>
  <p:tag name="POWER3D IMAGE0" val="Pwrtrans.tga"/>
</p:tagLst>
</file>

<file path=ppt/tags/tag4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therealRectangles.p3d 2"/>
  <p:tag name="POWER3D OPTIONS" val="Fast "/>
  <p:tag name="POWER3D IMAGE0" val="Pwrtrans.tga"/>
</p:tagLst>
</file>

<file path=ppt/tags/tag4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2"/>
  <p:tag name="POWER3D OPTIONS" val="Fast "/>
  <p:tag name="POWER3D IMAGE0" val="Pwrtrans.tga"/>
</p:tagLst>
</file>

<file path=ppt/tags/tag4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rbitingSphere.p3d 0"/>
  <p:tag name="POWER3D OPTIONS" val="Fast "/>
  <p:tag name="POWER3D IMAGE0" val="Pwrtrans.tga"/>
</p:tagLst>
</file>

<file path=ppt/tags/tag4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olodex.p3d 1"/>
  <p:tag name="POWER3D OPTIONS" val="Fast "/>
  <p:tag name="POWER3D IMAGE0" val="Pwrtrans.tga"/>
</p:tagLst>
</file>

<file path=ppt/tags/tag4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Rubic'sCube.p3d 2"/>
  <p:tag name="POWER3D OPTIONS" val="Fast "/>
  <p:tag name="POWER3D IMAGE0" val="Pwrtrans.tga"/>
</p:tagLst>
</file>

<file path=ppt/tags/tag4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1"/>
  <p:tag name="POWER3D OPTIONS" val="Fast "/>
  <p:tag name="POWER3D IMAGE0" val="Pwrtrans.tga"/>
</p:tagLst>
</file>

<file path=ppt/tags/tag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SpaceCubes.p3d 2"/>
  <p:tag name="POWER3D OPTIONS" val="Fast "/>
  <p:tag name="POWER3D IMAGE0" val="Pwrtrans.tga"/>
</p:tagLst>
</file>

<file path=ppt/tags/tag5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3"/>
  <p:tag name="POWER3D OPTIONS" val="Fast "/>
  <p:tag name="POWER3D IMAGE0" val="Pwrtrans.tga"/>
</p:tagLst>
</file>

<file path=ppt/tags/tag5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oubleHelix.p3d 0"/>
  <p:tag name="POWER3D OPTIONS" val="Fast "/>
  <p:tag name="POWER3D IMAGE0" val="Pwrtrans.tga"/>
</p:tagLst>
</file>

<file path=ppt/tags/tag5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0"/>
  <p:tag name="POWER3D OPTIONS" val="Fast "/>
  <p:tag name="POWER3D IMAGE0" val="Pwrtrans.tga"/>
</p:tagLst>
</file>

<file path=ppt/tags/tag5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InfiniteHorizon.p3d 7"/>
  <p:tag name="POWER3D OPTIONS" val="Fast "/>
  <p:tag name="POWER3D IMAGE0" val="Pwrtrans.tga"/>
</p:tagLst>
</file>

<file path=ppt/tags/tag54.xml><?xml version="1.0" encoding="utf-8"?>
<p:tagLst xmlns:a="http://schemas.openxmlformats.org/drawingml/2006/main" xmlns:r="http://schemas.openxmlformats.org/officeDocument/2006/relationships" xmlns:p="http://schemas.openxmlformats.org/presentationml/2006/main">
  <p:tag name="POWER3D TRANSITION" val="DemoOrbitingSphere.p3d 0"/>
  <p:tag name="POWER3D OPTIONS" val="Fast "/>
  <p:tag name="POWER3D IMAGE0" val="Pwrtrans.tga"/>
</p:tagLst>
</file>

<file path=ppt/tags/tag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Toaster.p3d 0"/>
  <p:tag name="POWER3D OPTIONS" val="Fast "/>
  <p:tag name="POWER3D IMAGE0" val="Pwrtrans.tga"/>
</p:tagLst>
</file>

<file path=ppt/tags/tag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UndulatingBars.p3d 5"/>
  <p:tag name="POWER3D OPTIONS" val="Fast "/>
  <p:tag name="POWER3D IMAGE0" val="Pwrtrans.tga"/>
</p:tagLst>
</file>

<file path=ppt/tags/tag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DualScreens.p3d 3"/>
  <p:tag name="POWER3D OPTIONS" val="Fast "/>
  <p:tag name="POWER3D IMAGE0" val="Pwrtrans.tga"/>
</p:tagLst>
</file>

<file path=ppt/tags/tag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Elevator.p3d 0"/>
  <p:tag name="POWER3D OPTIONS" val="Fast "/>
  <p:tag name="POWER3D IMAGE0" val="Pwrtrans.tga"/>
</p:tagLst>
</file>

<file path=ppt/theme/theme1.xml><?xml version="1.0" encoding="utf-8"?>
<a:theme xmlns:a="http://schemas.openxmlformats.org/drawingml/2006/main" name="TimeForQuestions_am_18_CrystalGraphics.com_PowerPoint_Templates_trial">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0000"/>
        </a:dk1>
        <a:lt1>
          <a:srgbClr val="666699"/>
        </a:lt1>
        <a:dk2>
          <a:srgbClr val="0000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FF0000"/>
        </a:dk1>
        <a:lt1>
          <a:srgbClr val="666699"/>
        </a:lt1>
        <a:dk2>
          <a:srgbClr val="0066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TimeForQuestions_am_18_CrystalGraphics.com_PowerPoint_Templates_trial</Template>
  <TotalTime>4540</TotalTime>
  <Words>1435</Words>
  <Application>Microsoft Office PowerPoint</Application>
  <PresentationFormat>On-screen Show (4:3)</PresentationFormat>
  <Paragraphs>401</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TimeForQuestions_am_18_CrystalGraphics.com_PowerPoint_Templates_trial</vt:lpstr>
      <vt:lpstr>REVIEW QUESTIONS FOCUSED ON COMPETENCY #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dc:creator>
  <cp:lastModifiedBy>ASAR</cp:lastModifiedBy>
  <cp:revision>128</cp:revision>
  <dcterms:created xsi:type="dcterms:W3CDTF">2012-02-18T13:08:51Z</dcterms:created>
  <dcterms:modified xsi:type="dcterms:W3CDTF">2014-08-29T00:02:07Z</dcterms:modified>
</cp:coreProperties>
</file>