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76"/>
  </p:notesMasterIdLst>
  <p:sldIdLst>
    <p:sldId id="256" r:id="rId2"/>
    <p:sldId id="257" r:id="rId3"/>
    <p:sldId id="258" r:id="rId4"/>
    <p:sldId id="260" r:id="rId5"/>
    <p:sldId id="262" r:id="rId6"/>
    <p:sldId id="264" r:id="rId7"/>
    <p:sldId id="265" r:id="rId8"/>
    <p:sldId id="266" r:id="rId9"/>
    <p:sldId id="267" r:id="rId10"/>
    <p:sldId id="271" r:id="rId11"/>
    <p:sldId id="274" r:id="rId12"/>
    <p:sldId id="490" r:id="rId13"/>
    <p:sldId id="494" r:id="rId14"/>
    <p:sldId id="495" r:id="rId15"/>
    <p:sldId id="496" r:id="rId16"/>
    <p:sldId id="497" r:id="rId17"/>
    <p:sldId id="501" r:id="rId18"/>
    <p:sldId id="502" r:id="rId19"/>
    <p:sldId id="503" r:id="rId20"/>
    <p:sldId id="275" r:id="rId21"/>
    <p:sldId id="278" r:id="rId22"/>
    <p:sldId id="279" r:id="rId23"/>
    <p:sldId id="280" r:id="rId24"/>
    <p:sldId id="281" r:id="rId25"/>
    <p:sldId id="282" r:id="rId26"/>
    <p:sldId id="283" r:id="rId27"/>
    <p:sldId id="286" r:id="rId28"/>
    <p:sldId id="287" r:id="rId29"/>
    <p:sldId id="288" r:id="rId30"/>
    <p:sldId id="289" r:id="rId31"/>
    <p:sldId id="290" r:id="rId32"/>
    <p:sldId id="291" r:id="rId33"/>
    <p:sldId id="292" r:id="rId34"/>
    <p:sldId id="299" r:id="rId35"/>
    <p:sldId id="462" r:id="rId36"/>
    <p:sldId id="463" r:id="rId37"/>
    <p:sldId id="464" r:id="rId38"/>
    <p:sldId id="465" r:id="rId39"/>
    <p:sldId id="466" r:id="rId40"/>
    <p:sldId id="470" r:id="rId41"/>
    <p:sldId id="347" r:id="rId42"/>
    <p:sldId id="360" r:id="rId43"/>
    <p:sldId id="361" r:id="rId44"/>
    <p:sldId id="365" r:id="rId45"/>
    <p:sldId id="366" r:id="rId46"/>
    <p:sldId id="369" r:id="rId47"/>
    <p:sldId id="370" r:id="rId48"/>
    <p:sldId id="374" r:id="rId49"/>
    <p:sldId id="379" r:id="rId50"/>
    <p:sldId id="382" r:id="rId51"/>
    <p:sldId id="384" r:id="rId52"/>
    <p:sldId id="385" r:id="rId53"/>
    <p:sldId id="387" r:id="rId54"/>
    <p:sldId id="389" r:id="rId55"/>
    <p:sldId id="392" r:id="rId56"/>
    <p:sldId id="401" r:id="rId57"/>
    <p:sldId id="404" r:id="rId58"/>
    <p:sldId id="407" r:id="rId59"/>
    <p:sldId id="411" r:id="rId60"/>
    <p:sldId id="412" r:id="rId61"/>
    <p:sldId id="417" r:id="rId62"/>
    <p:sldId id="421" r:id="rId63"/>
    <p:sldId id="422" r:id="rId64"/>
    <p:sldId id="423" r:id="rId65"/>
    <p:sldId id="424" r:id="rId66"/>
    <p:sldId id="425" r:id="rId67"/>
    <p:sldId id="426" r:id="rId68"/>
    <p:sldId id="429" r:id="rId69"/>
    <p:sldId id="432" r:id="rId70"/>
    <p:sldId id="443" r:id="rId71"/>
    <p:sldId id="444" r:id="rId72"/>
    <p:sldId id="454" r:id="rId73"/>
    <p:sldId id="455" r:id="rId74"/>
    <p:sldId id="457" r:id="rId75"/>
  </p:sldIdLst>
  <p:sldSz cx="9144000" cy="6858000" type="screen4x3"/>
  <p:notesSz cx="6858000" cy="9144000"/>
  <p:custDataLst>
    <p:tags r:id="rId7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376" autoAdjust="0"/>
  </p:normalViewPr>
  <p:slideViewPr>
    <p:cSldViewPr>
      <p:cViewPr>
        <p:scale>
          <a:sx n="78" d="100"/>
          <a:sy n="78" d="100"/>
        </p:scale>
        <p:origin x="-91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4627A5-4007-43BC-9065-2E5BCA7BA4A7}" type="datetimeFigureOut">
              <a:rPr lang="en-US"/>
              <a:pPr>
                <a:defRPr/>
              </a:pPr>
              <a:t>8/28/2014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9E7172D-9408-4272-B5CC-C580D0C0A575}" type="slidenum">
              <a:rPr lang="en-US"/>
              <a:pPr>
                <a:defRPr/>
              </a:pPr>
              <a:t>‹#›</a:t>
            </a:fld>
            <a:endParaRPr lang="en-US" dirty="0"/>
          </a:p>
        </p:txBody>
      </p:sp>
    </p:spTree>
    <p:extLst>
      <p:ext uri="{BB962C8B-B14F-4D97-AF65-F5344CB8AC3E}">
        <p14:creationId xmlns:p14="http://schemas.microsoft.com/office/powerpoint/2010/main" val="365998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19BF8EB3-FCAF-4A5F-831B-679DE4090A62}" type="slidenum">
              <a:rPr lang="en-US" smtClean="0"/>
              <a:pPr>
                <a:defRPr/>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0"/>
            <a:ext cx="7086600" cy="914400"/>
          </a:xfrm>
        </p:spPr>
        <p:txBody>
          <a:bodyPr/>
          <a:lstStyle>
            <a:lvl1pPr>
              <a:defRPr>
                <a:effectLst>
                  <a:outerShdw blurRad="38100" dist="38100" dir="2700000" algn="tl">
                    <a:srgbClr val="000000"/>
                  </a:outerShdw>
                </a:effectLst>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457200" y="838200"/>
            <a:ext cx="6400800" cy="609600"/>
          </a:xfrm>
        </p:spPr>
        <p:txBody>
          <a:bodyPr/>
          <a:lstStyle>
            <a:lvl1pPr marL="0" indent="0">
              <a:buFontTx/>
              <a:buNone/>
              <a:defRPr sz="2800">
                <a:effectLst>
                  <a:outerShdw blurRad="38100" dist="38100" dir="2700000" algn="tl">
                    <a:srgbClr val="000000"/>
                  </a:outerShdw>
                </a:effectLst>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2590800" y="6305550"/>
            <a:ext cx="1676400" cy="476250"/>
          </a:xfrm>
        </p:spPr>
        <p:txBody>
          <a:bodyPr/>
          <a:lstStyle>
            <a:lvl1pPr>
              <a:defRPr>
                <a:solidFill>
                  <a:srgbClr val="000000"/>
                </a:solidFill>
              </a:defRPr>
            </a:lvl1pPr>
          </a:lstStyle>
          <a:p>
            <a:pPr>
              <a:defRPr/>
            </a:pPr>
            <a:fld id="{687E12F2-7331-4611-9FB8-D3EE53B872F2}" type="datetime1">
              <a:rPr lang="en-US" smtClean="0"/>
              <a:t>8/28/2014</a:t>
            </a:fld>
            <a:endParaRPr lang="en-US" dirty="0"/>
          </a:p>
        </p:txBody>
      </p:sp>
      <p:sp>
        <p:nvSpPr>
          <p:cNvPr id="3077" name="Rectangle 5"/>
          <p:cNvSpPr>
            <a:spLocks noGrp="1" noChangeArrowheads="1"/>
          </p:cNvSpPr>
          <p:nvPr>
            <p:ph type="ftr" sz="quarter" idx="3"/>
          </p:nvPr>
        </p:nvSpPr>
        <p:spPr>
          <a:xfrm>
            <a:off x="4572000" y="6305550"/>
            <a:ext cx="2286000" cy="476250"/>
          </a:xfrm>
        </p:spPr>
        <p:txBody>
          <a:bodyPr/>
          <a:lstStyle>
            <a:lvl1pPr>
              <a:defRPr>
                <a:solidFill>
                  <a:srgbClr val="000000"/>
                </a:solidFill>
              </a:defRPr>
            </a:lvl1pPr>
          </a:lstStyle>
          <a:p>
            <a:pPr>
              <a:defRPr/>
            </a:pPr>
            <a:r>
              <a:rPr lang="en-US" smtClean="0"/>
              <a:t>aps_crimhead@yahoo.com</a:t>
            </a:r>
            <a:endParaRPr lang="en-US"/>
          </a:p>
        </p:txBody>
      </p:sp>
      <p:sp>
        <p:nvSpPr>
          <p:cNvPr id="3078" name="Rectangle 6"/>
          <p:cNvSpPr>
            <a:spLocks noGrp="1" noChangeArrowheads="1"/>
          </p:cNvSpPr>
          <p:nvPr>
            <p:ph type="sldNum" sz="quarter" idx="4"/>
          </p:nvPr>
        </p:nvSpPr>
        <p:spPr>
          <a:xfrm>
            <a:off x="7086600" y="6305550"/>
            <a:ext cx="1600200" cy="476250"/>
          </a:xfrm>
        </p:spPr>
        <p:txBody>
          <a:bodyPr/>
          <a:lstStyle>
            <a:lvl1pPr>
              <a:defRPr>
                <a:solidFill>
                  <a:srgbClr val="000000"/>
                </a:solidFill>
              </a:defRPr>
            </a:lvl1pPr>
          </a:lstStyle>
          <a:p>
            <a:pPr>
              <a:defRPr/>
            </a:pPr>
            <a:fld id="{50C62724-6682-4EE9-8F2A-2D248D13F642}" type="slidenum">
              <a:rPr lang="en-US" smtClean="0"/>
              <a:pPr>
                <a:defRPr/>
              </a:pPr>
              <a:t>‹#›</a:t>
            </a:fld>
            <a:endParaRPr lang="en-US" dirty="0"/>
          </a:p>
        </p:txBody>
      </p:sp>
    </p:spTree>
  </p:cSld>
  <p:clrMapOvr>
    <a:masterClrMapping/>
  </p:clrMapOvr>
  <p:transition>
    <p:zoom dir="in"/>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4BD609-84C3-4118-8211-AC17679ADEF2}"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F702F51-5E8A-4E77-BADF-2E9CF7C8C148}" type="slidenum">
              <a:rPr lang="en-US" smtClean="0"/>
              <a:pPr>
                <a:defRPr/>
              </a:pPr>
              <a:t>‹#›</a:t>
            </a:fld>
            <a:endParaRPr lang="en-US" dirty="0"/>
          </a:p>
        </p:txBody>
      </p:sp>
    </p:spTree>
    <p:extLst>
      <p:ext uri="{BB962C8B-B14F-4D97-AF65-F5344CB8AC3E}">
        <p14:creationId xmlns:p14="http://schemas.microsoft.com/office/powerpoint/2010/main" val="133063543"/>
      </p:ext>
    </p:extLst>
  </p:cSld>
  <p:clrMapOvr>
    <a:masterClrMapping/>
  </p:clrMapOvr>
  <p:transition>
    <p:zoom dir="in"/>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111362-99EC-454B-B2ED-864F3C3EDC06}"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2410C969-C664-4818-82AF-4FEF7718EFDD}" type="slidenum">
              <a:rPr lang="en-US" smtClean="0"/>
              <a:pPr>
                <a:defRPr/>
              </a:pPr>
              <a:t>‹#›</a:t>
            </a:fld>
            <a:endParaRPr lang="en-US" dirty="0"/>
          </a:p>
        </p:txBody>
      </p:sp>
    </p:spTree>
    <p:extLst>
      <p:ext uri="{BB962C8B-B14F-4D97-AF65-F5344CB8AC3E}">
        <p14:creationId xmlns:p14="http://schemas.microsoft.com/office/powerpoint/2010/main" val="2621464958"/>
      </p:ext>
    </p:extLst>
  </p:cSld>
  <p:clrMapOvr>
    <a:masterClrMapping/>
  </p:clrMapOvr>
  <p:transition>
    <p:zoom dir="in"/>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C685C2-FD81-4416-B14A-8E60B798B5CC}"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E473E4FA-5128-4097-9DBA-AD8A4A24BAAB}" type="slidenum">
              <a:rPr lang="en-US" smtClean="0"/>
              <a:pPr>
                <a:defRPr/>
              </a:pPr>
              <a:t>‹#›</a:t>
            </a:fld>
            <a:endParaRPr lang="en-US" dirty="0"/>
          </a:p>
        </p:txBody>
      </p:sp>
    </p:spTree>
    <p:extLst>
      <p:ext uri="{BB962C8B-B14F-4D97-AF65-F5344CB8AC3E}">
        <p14:creationId xmlns:p14="http://schemas.microsoft.com/office/powerpoint/2010/main" val="34211585"/>
      </p:ext>
    </p:extLst>
  </p:cSld>
  <p:clrMapOvr>
    <a:masterClrMapping/>
  </p:clrMapOvr>
  <p:transition>
    <p:zoom dir="in"/>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5C6D70-9359-4CD7-8B96-BF0DFF887F85}" type="datetime1">
              <a:rPr lang="en-US" smtClean="0"/>
              <a:t>8/28/2014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6" name="Slide Number Placeholder 5"/>
          <p:cNvSpPr>
            <a:spLocks noGrp="1"/>
          </p:cNvSpPr>
          <p:nvPr>
            <p:ph type="sldNum" sz="quarter" idx="12"/>
          </p:nvPr>
        </p:nvSpPr>
        <p:spPr/>
        <p:txBody>
          <a:bodyPr/>
          <a:lstStyle>
            <a:lvl1pPr>
              <a:defRPr/>
            </a:lvl1pPr>
          </a:lstStyle>
          <a:p>
            <a:pPr>
              <a:defRPr/>
            </a:pPr>
            <a:fld id="{A82B3A63-DA07-4955-B48C-6613F4F63EC6}" type="slidenum">
              <a:rPr lang="en-US" smtClean="0"/>
              <a:pPr>
                <a:defRPr/>
              </a:pPr>
              <a:t>‹#›</a:t>
            </a:fld>
            <a:endParaRPr lang="en-US" dirty="0"/>
          </a:p>
        </p:txBody>
      </p:sp>
    </p:spTree>
    <p:extLst>
      <p:ext uri="{BB962C8B-B14F-4D97-AF65-F5344CB8AC3E}">
        <p14:creationId xmlns:p14="http://schemas.microsoft.com/office/powerpoint/2010/main" val="3934105280"/>
      </p:ext>
    </p:extLst>
  </p:cSld>
  <p:clrMapOvr>
    <a:masterClrMapping/>
  </p:clrMapOvr>
  <p:transition>
    <p:zoom dir="in"/>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1ABE9BF-A4F6-4D46-9FAB-1AE0003004B0}" type="datetime1">
              <a:rPr lang="en-US" smtClean="0"/>
              <a:t>8/28/2014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B543479F-D24E-455D-9F77-A2AAEDACC535}" type="slidenum">
              <a:rPr lang="en-US" smtClean="0"/>
              <a:pPr>
                <a:defRPr/>
              </a:pPr>
              <a:t>‹#›</a:t>
            </a:fld>
            <a:endParaRPr lang="en-US" dirty="0"/>
          </a:p>
        </p:txBody>
      </p:sp>
    </p:spTree>
    <p:extLst>
      <p:ext uri="{BB962C8B-B14F-4D97-AF65-F5344CB8AC3E}">
        <p14:creationId xmlns:p14="http://schemas.microsoft.com/office/powerpoint/2010/main" val="141749693"/>
      </p:ext>
    </p:extLst>
  </p:cSld>
  <p:clrMapOvr>
    <a:masterClrMapping/>
  </p:clrMapOvr>
  <p:transition>
    <p:zoom dir="in"/>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38245C71-9B05-4294-95A4-127E0A0B0021}" type="datetime1">
              <a:rPr lang="en-US" smtClean="0"/>
              <a:t>8/28/2014</a:t>
            </a:fld>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9" name="Slide Number Placeholder 8"/>
          <p:cNvSpPr>
            <a:spLocks noGrp="1"/>
          </p:cNvSpPr>
          <p:nvPr>
            <p:ph type="sldNum" sz="quarter" idx="12"/>
          </p:nvPr>
        </p:nvSpPr>
        <p:spPr/>
        <p:txBody>
          <a:bodyPr/>
          <a:lstStyle>
            <a:lvl1pPr>
              <a:defRPr/>
            </a:lvl1pPr>
          </a:lstStyle>
          <a:p>
            <a:pPr>
              <a:defRPr/>
            </a:pPr>
            <a:fld id="{FEF3308B-A151-4D3B-810C-1C4958FC34F6}" type="slidenum">
              <a:rPr lang="en-US" smtClean="0"/>
              <a:pPr>
                <a:defRPr/>
              </a:pPr>
              <a:t>‹#›</a:t>
            </a:fld>
            <a:endParaRPr lang="en-US" dirty="0"/>
          </a:p>
        </p:txBody>
      </p:sp>
    </p:spTree>
    <p:extLst>
      <p:ext uri="{BB962C8B-B14F-4D97-AF65-F5344CB8AC3E}">
        <p14:creationId xmlns:p14="http://schemas.microsoft.com/office/powerpoint/2010/main" val="3995129419"/>
      </p:ext>
    </p:extLst>
  </p:cSld>
  <p:clrMapOvr>
    <a:masterClrMapping/>
  </p:clrMapOvr>
  <p:transition>
    <p:zoom dir="in"/>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0D284342-082E-4C8F-A619-414508ECBEA2}" type="datetime1">
              <a:rPr lang="en-US" smtClean="0"/>
              <a:t>8/28/2014</a:t>
            </a:fld>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5" name="Slide Number Placeholder 4"/>
          <p:cNvSpPr>
            <a:spLocks noGrp="1"/>
          </p:cNvSpPr>
          <p:nvPr>
            <p:ph type="sldNum" sz="quarter" idx="12"/>
          </p:nvPr>
        </p:nvSpPr>
        <p:spPr/>
        <p:txBody>
          <a:bodyPr/>
          <a:lstStyle>
            <a:lvl1pPr>
              <a:defRPr/>
            </a:lvl1pPr>
          </a:lstStyle>
          <a:p>
            <a:pPr>
              <a:defRPr/>
            </a:pPr>
            <a:fld id="{A36DFB21-22CA-400A-A228-1C64CC3BE035}" type="slidenum">
              <a:rPr lang="en-US" smtClean="0"/>
              <a:pPr>
                <a:defRPr/>
              </a:pPr>
              <a:t>‹#›</a:t>
            </a:fld>
            <a:endParaRPr lang="en-US" dirty="0"/>
          </a:p>
        </p:txBody>
      </p:sp>
    </p:spTree>
    <p:extLst>
      <p:ext uri="{BB962C8B-B14F-4D97-AF65-F5344CB8AC3E}">
        <p14:creationId xmlns:p14="http://schemas.microsoft.com/office/powerpoint/2010/main" val="3922237707"/>
      </p:ext>
    </p:extLst>
  </p:cSld>
  <p:clrMapOvr>
    <a:masterClrMapping/>
  </p:clrMapOvr>
  <p:transition>
    <p:zoom dir="in"/>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AB76C01-3A4D-4B7F-B712-DC4D3C445E08}" type="datetime1">
              <a:rPr lang="en-US" smtClean="0"/>
              <a:t>8/28/2014</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4" name="Slide Number Placeholder 3"/>
          <p:cNvSpPr>
            <a:spLocks noGrp="1"/>
          </p:cNvSpPr>
          <p:nvPr>
            <p:ph type="sldNum" sz="quarter" idx="12"/>
          </p:nvPr>
        </p:nvSpPr>
        <p:spPr/>
        <p:txBody>
          <a:bodyPr/>
          <a:lstStyle>
            <a:lvl1pPr>
              <a:defRPr/>
            </a:lvl1pPr>
          </a:lstStyle>
          <a:p>
            <a:pPr>
              <a:defRPr/>
            </a:pPr>
            <a:fld id="{1CE35B7D-9677-4311-AD4E-DA8D67794C04}" type="slidenum">
              <a:rPr lang="en-US" smtClean="0"/>
              <a:pPr>
                <a:defRPr/>
              </a:pPr>
              <a:t>‹#›</a:t>
            </a:fld>
            <a:endParaRPr lang="en-US" dirty="0"/>
          </a:p>
        </p:txBody>
      </p:sp>
    </p:spTree>
    <p:extLst>
      <p:ext uri="{BB962C8B-B14F-4D97-AF65-F5344CB8AC3E}">
        <p14:creationId xmlns:p14="http://schemas.microsoft.com/office/powerpoint/2010/main" val="3776412396"/>
      </p:ext>
    </p:extLst>
  </p:cSld>
  <p:clrMapOvr>
    <a:masterClrMapping/>
  </p:clrMapOvr>
  <p:transition>
    <p:zoom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08F78268-D4F1-4D22-95BD-71BCEB3F2CC7}" type="datetime1">
              <a:rPr lang="en-US" smtClean="0"/>
              <a:t>8/28/2014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A770799D-FCFE-4BDB-92FA-555A0F55983B}" type="slidenum">
              <a:rPr lang="en-US" smtClean="0"/>
              <a:pPr>
                <a:defRPr/>
              </a:pPr>
              <a:t>‹#›</a:t>
            </a:fld>
            <a:endParaRPr lang="en-US" dirty="0"/>
          </a:p>
        </p:txBody>
      </p:sp>
    </p:spTree>
    <p:extLst>
      <p:ext uri="{BB962C8B-B14F-4D97-AF65-F5344CB8AC3E}">
        <p14:creationId xmlns:p14="http://schemas.microsoft.com/office/powerpoint/2010/main" val="1083614760"/>
      </p:ext>
    </p:extLst>
  </p:cSld>
  <p:clrMapOvr>
    <a:masterClrMapping/>
  </p:clrMapOvr>
  <p:transition>
    <p:zoom dir="in"/>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5B68578-4E04-42B0-834D-D18FB739FDCE}" type="datetime1">
              <a:rPr lang="en-US" smtClean="0"/>
              <a:t>8/28/2014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smtClean="0"/>
              <a:t>aps_crimhead@yahoo.com</a:t>
            </a:r>
            <a:endParaRPr lang="en-US"/>
          </a:p>
        </p:txBody>
      </p:sp>
      <p:sp>
        <p:nvSpPr>
          <p:cNvPr id="7" name="Slide Number Placeholder 6"/>
          <p:cNvSpPr>
            <a:spLocks noGrp="1"/>
          </p:cNvSpPr>
          <p:nvPr>
            <p:ph type="sldNum" sz="quarter" idx="12"/>
          </p:nvPr>
        </p:nvSpPr>
        <p:spPr/>
        <p:txBody>
          <a:bodyPr/>
          <a:lstStyle>
            <a:lvl1pPr>
              <a:defRPr/>
            </a:lvl1pPr>
          </a:lstStyle>
          <a:p>
            <a:pPr>
              <a:defRPr/>
            </a:pPr>
            <a:fld id="{41A74E30-6D86-4C6F-8456-EEA491E57EB1}" type="slidenum">
              <a:rPr lang="en-US" smtClean="0"/>
              <a:pPr>
                <a:defRPr/>
              </a:pPr>
              <a:t>‹#›</a:t>
            </a:fld>
            <a:endParaRPr lang="en-US" dirty="0"/>
          </a:p>
        </p:txBody>
      </p:sp>
    </p:spTree>
    <p:extLst>
      <p:ext uri="{BB962C8B-B14F-4D97-AF65-F5344CB8AC3E}">
        <p14:creationId xmlns:p14="http://schemas.microsoft.com/office/powerpoint/2010/main" val="2908591095"/>
      </p:ext>
    </p:extLst>
  </p:cSld>
  <p:clrMapOvr>
    <a:masterClrMapping/>
  </p:clrMapOvr>
  <p:transition>
    <p:zoom dir="in"/>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8400"/>
            <a:ext cx="2133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5EEAA91C-82C1-43A5-964C-5B78CAE92F47}" type="datetime1">
              <a:rPr lang="en-US" smtClean="0"/>
              <a:t>8/28/2014</a:t>
            </a:fld>
            <a:endParaRPr lang="en-US" dirty="0"/>
          </a:p>
        </p:txBody>
      </p:sp>
      <p:sp>
        <p:nvSpPr>
          <p:cNvPr id="1029" name="Rectangle 5"/>
          <p:cNvSpPr>
            <a:spLocks noGrp="1" noChangeArrowheads="1"/>
          </p:cNvSpPr>
          <p:nvPr>
            <p:ph type="ftr" sz="quarter" idx="3"/>
          </p:nvPr>
        </p:nvSpPr>
        <p:spPr bwMode="auto">
          <a:xfrm>
            <a:off x="3124200" y="624840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aps_crimhead@yahoo.com</a:t>
            </a:r>
            <a:endParaRPr lang="en-US"/>
          </a:p>
        </p:txBody>
      </p:sp>
      <p:sp>
        <p:nvSpPr>
          <p:cNvPr id="1030" name="Rectangle 6"/>
          <p:cNvSpPr>
            <a:spLocks noGrp="1" noChangeArrowheads="1"/>
          </p:cNvSpPr>
          <p:nvPr>
            <p:ph type="sldNum" sz="quarter" idx="4"/>
          </p:nvPr>
        </p:nvSpPr>
        <p:spPr bwMode="auto">
          <a:xfrm>
            <a:off x="6553200" y="6248400"/>
            <a:ext cx="1905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9C1DB9B-14D1-4028-A9D6-2352742D5A6D}" type="slidenum">
              <a:rPr lang="en-US" smtClean="0"/>
              <a:pPr>
                <a:defRPr/>
              </a:pPr>
              <a:t>‹#›</a:t>
            </a:fld>
            <a:endParaRPr lang="en-US" dirty="0"/>
          </a:p>
        </p:txBody>
      </p:sp>
    </p:spTree>
  </p:cSld>
  <p:clrMap bg1="dk2" tx1="lt1" bg2="dk1"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zoom dir="in"/>
  </p:transition>
  <p:timing>
    <p:tnLst>
      <p:par>
        <p:cTn id="1" dur="indefinite" restart="never" nodeType="tmRoot"/>
      </p:par>
    </p:tnLst>
  </p:timing>
  <p:hf sldNum="0" hdr="0" dt="0"/>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8.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9.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1.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2.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3.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4.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5.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46.xml"/><Relationship Id="rId4" Type="http://schemas.openxmlformats.org/officeDocument/2006/relationships/image" Target="../media/image8.png"/></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7.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8.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9.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0.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1.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2.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3.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4.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5.xml"/></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56.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7.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8.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59.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0.xml"/></Relationships>
</file>

<file path=ppt/slides/_rels/slide6.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6.gif"/></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1.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2.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3.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4.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7.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8.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9.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1.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2.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3.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4.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5555166" y="4586298"/>
            <a:ext cx="1907309" cy="2063645"/>
          </a:xfrm>
          <a:prstGeom prst="ellipse">
            <a:avLst/>
          </a:prstGeom>
          <a:ln>
            <a:noFill/>
          </a:ln>
          <a:effectLst>
            <a:softEdge rad="112500"/>
          </a:effectLst>
        </p:spPr>
      </p:pic>
      <p:pic>
        <p:nvPicPr>
          <p:cNvPr id="2050" name="Picture 5" descr="D:\PICTURES FILE\Pictures\Pictures\all pics\fisphil logo.jp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9607" b="92795" l="0" r="89738"/>
                    </a14:imgEffect>
                  </a14:imgLayer>
                </a14:imgProps>
              </a:ext>
            </a:extLst>
          </a:blip>
          <a:srcRect/>
          <a:stretch>
            <a:fillRect/>
          </a:stretch>
        </p:blipFill>
        <p:spPr bwMode="auto">
          <a:xfrm rot="20171397">
            <a:off x="1440233" y="682565"/>
            <a:ext cx="5171072" cy="5171072"/>
          </a:xfrm>
          <a:prstGeom prst="rect">
            <a:avLst/>
          </a:prstGeom>
          <a:noFill/>
          <a:ln w="9525">
            <a:noFill/>
            <a:miter lim="800000"/>
            <a:headEnd/>
            <a:tailEnd/>
          </a:ln>
        </p:spPr>
      </p:pic>
      <p:sp>
        <p:nvSpPr>
          <p:cNvPr id="2" name="Title 1"/>
          <p:cNvSpPr>
            <a:spLocks noGrp="1"/>
          </p:cNvSpPr>
          <p:nvPr>
            <p:ph type="ctrTitle"/>
          </p:nvPr>
        </p:nvSpPr>
        <p:spPr>
          <a:xfrm>
            <a:off x="25269" y="0"/>
            <a:ext cx="6756531" cy="1828800"/>
          </a:xfrm>
        </p:spPr>
        <p:txBody>
          <a:bodyPr rtlCol="0">
            <a:noAutofit/>
          </a:bodyPr>
          <a:lstStyle/>
          <a:p>
            <a:pPr fontAlgn="auto">
              <a:spcAft>
                <a:spcPts val="0"/>
              </a:spcAft>
              <a:defRPr/>
            </a:pPr>
            <a:r>
              <a:rPr lang="en-US" sz="360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REVIEW QUESTIONS FOCUSED ON COMPETENCY # </a:t>
            </a:r>
            <a:r>
              <a:rPr lang="en-US" sz="3600" dirty="0" smtClean="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rPr>
              <a:t>3</a:t>
            </a:r>
            <a:endParaRPr lang="en-US" sz="3600" b="1"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endParaRPr>
          </a:p>
        </p:txBody>
      </p:sp>
      <p:sp>
        <p:nvSpPr>
          <p:cNvPr id="4" name="Subtitle 3"/>
          <p:cNvSpPr>
            <a:spLocks noGrp="1"/>
          </p:cNvSpPr>
          <p:nvPr>
            <p:ph type="subTitle" idx="1"/>
          </p:nvPr>
        </p:nvSpPr>
        <p:spPr>
          <a:xfrm>
            <a:off x="252984" y="5017008"/>
            <a:ext cx="5334000" cy="1219200"/>
          </a:xfrm>
          <a:solidFill>
            <a:srgbClr val="FF0000"/>
          </a:solidFill>
        </p:spPr>
        <p:txBody>
          <a:bodyPr/>
          <a:lstStyle/>
          <a:p>
            <a:pPr eaLnBrk="1" hangingPunct="1">
              <a:defRPr/>
            </a:pPr>
            <a:r>
              <a:rPr lang="en-US" sz="2400" dirty="0" smtClean="0">
                <a:ln w="18415" cmpd="sng">
                  <a:solidFill>
                    <a:srgbClr val="FFFFFF"/>
                  </a:solidFill>
                  <a:prstDash val="solid"/>
                </a:ln>
                <a:solidFill>
                  <a:srgbClr val="C00000"/>
                </a:solidFill>
              </a:rPr>
              <a:t>By:  ALFIE P. SARMIENTO, Ph.D.</a:t>
            </a:r>
          </a:p>
          <a:p>
            <a:pPr eaLnBrk="1" hangingPunct="1">
              <a:defRPr/>
            </a:pPr>
            <a:r>
              <a:rPr lang="en-US" sz="2400" dirty="0" smtClean="0">
                <a:ln w="18415" cmpd="sng">
                  <a:solidFill>
                    <a:srgbClr val="FFFFFF"/>
                  </a:solidFill>
                  <a:prstDash val="solid"/>
                </a:ln>
                <a:solidFill>
                  <a:srgbClr val="C00000"/>
                </a:solidFill>
              </a:rPr>
              <a:t>5</a:t>
            </a:r>
            <a:r>
              <a:rPr lang="en-US" sz="2400" baseline="30000" dirty="0" smtClean="0">
                <a:ln w="18415" cmpd="sng">
                  <a:solidFill>
                    <a:srgbClr val="FFFFFF"/>
                  </a:solidFill>
                  <a:prstDash val="solid"/>
                </a:ln>
                <a:solidFill>
                  <a:srgbClr val="C00000"/>
                </a:solidFill>
              </a:rPr>
              <a:t>th</a:t>
            </a:r>
            <a:r>
              <a:rPr lang="en-US" sz="2400" dirty="0" smtClean="0">
                <a:ln w="18415" cmpd="sng">
                  <a:solidFill>
                    <a:srgbClr val="FFFFFF"/>
                  </a:solidFill>
                  <a:prstDash val="solid"/>
                </a:ln>
                <a:solidFill>
                  <a:srgbClr val="C00000"/>
                </a:solidFill>
              </a:rPr>
              <a:t> Placer 1998</a:t>
            </a:r>
          </a:p>
          <a:p>
            <a:pPr eaLnBrk="1" hangingPunct="1">
              <a:defRPr/>
            </a:pPr>
            <a:r>
              <a:rPr lang="en-US" sz="1800" dirty="0" err="1" smtClean="0">
                <a:ln w="18415" cmpd="sng">
                  <a:solidFill>
                    <a:srgbClr val="FFFFFF"/>
                  </a:solidFill>
                  <a:prstDash val="solid"/>
                </a:ln>
                <a:solidFill>
                  <a:srgbClr val="C00000"/>
                </a:solidFill>
              </a:rPr>
              <a:t>FISPhil</a:t>
            </a:r>
            <a:r>
              <a:rPr lang="en-US" sz="1800" dirty="0" smtClean="0">
                <a:ln w="18415" cmpd="sng">
                  <a:solidFill>
                    <a:srgbClr val="FFFFFF"/>
                  </a:solidFill>
                  <a:prstDash val="solid"/>
                </a:ln>
                <a:solidFill>
                  <a:srgbClr val="C00000"/>
                </a:solidFill>
              </a:rPr>
              <a:t> Founding Officer</a:t>
            </a:r>
          </a:p>
          <a:p>
            <a:pPr eaLnBrk="1" hangingPunct="1">
              <a:defRPr/>
            </a:pPr>
            <a:endParaRPr lang="en-US" sz="2400" dirty="0" smtClean="0">
              <a:ln w="18415" cmpd="sng">
                <a:solidFill>
                  <a:srgbClr val="FFFFFF"/>
                </a:solidFill>
                <a:prstDash val="solid"/>
              </a:ln>
              <a:effectLst>
                <a:outerShdw blurRad="63500" dir="3600000" algn="tl" rotWithShape="0">
                  <a:srgbClr val="000000">
                    <a:alpha val="70000"/>
                  </a:srgbClr>
                </a:outerShdw>
              </a:effectLst>
            </a:endParaRPr>
          </a:p>
          <a:p>
            <a:pPr algn="l" eaLnBrk="1" hangingPunct="1">
              <a:defRPr/>
            </a:pPr>
            <a:endParaRPr lang="en-US" sz="2400" dirty="0">
              <a:ln w="18415" cmpd="sng">
                <a:solidFill>
                  <a:srgbClr val="FFFFFF"/>
                </a:solidFill>
                <a:prstDash val="solid"/>
              </a:ln>
              <a:effectLst>
                <a:outerShdw blurRad="63500" dir="3600000" algn="tl" rotWithShape="0">
                  <a:srgbClr val="000000">
                    <a:alpha val="70000"/>
                  </a:srgbClr>
                </a:outerShdw>
              </a:effectLst>
            </a:endParaRPr>
          </a:p>
        </p:txBody>
      </p:sp>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2984" y="3231525"/>
            <a:ext cx="1526087" cy="1524000"/>
          </a:xfrm>
          <a:prstGeom prst="rect">
            <a:avLst/>
          </a:prstGeom>
          <a:effectLst>
            <a:outerShdw blurRad="63500" sx="102000" sy="102000" algn="ctr" rotWithShape="0">
              <a:prstClr val="black">
                <a:alpha val="40000"/>
              </a:prstClr>
            </a:outerShdw>
          </a:effectLst>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304800"/>
            <a:ext cx="8153400" cy="2217082"/>
          </a:xfrm>
          <a:prstGeom prst="rect">
            <a:avLst/>
          </a:prstGeom>
          <a:noFill/>
          <a:ln w="9525">
            <a:noFill/>
            <a:miter lim="800000"/>
            <a:headEnd/>
            <a:tailEnd/>
          </a:ln>
        </p:spPr>
        <p:txBody>
          <a:bodyPr wrap="square">
            <a:spAutoFit/>
          </a:bodyPr>
          <a:lstStyle/>
          <a:p>
            <a:pPr>
              <a:lnSpc>
                <a:spcPct val="150000"/>
              </a:lnSpc>
            </a:pPr>
            <a:r>
              <a:rPr lang="en-US" sz="3200" dirty="0" smtClean="0"/>
              <a:t>The </a:t>
            </a:r>
            <a:r>
              <a:rPr lang="en-US" sz="3200" dirty="0"/>
              <a:t>little white lines that are found on a fingerprint that looks like scars of blisters and burns are referred to as </a:t>
            </a:r>
          </a:p>
        </p:txBody>
      </p:sp>
      <p:sp>
        <p:nvSpPr>
          <p:cNvPr id="3" name="TextBox 2"/>
          <p:cNvSpPr txBox="1">
            <a:spLocks noChangeArrowheads="1"/>
          </p:cNvSpPr>
          <p:nvPr/>
        </p:nvSpPr>
        <p:spPr bwMode="auto">
          <a:xfrm>
            <a:off x="1447800" y="3507830"/>
            <a:ext cx="2438400" cy="2062103"/>
          </a:xfrm>
          <a:prstGeom prst="rect">
            <a:avLst/>
          </a:prstGeom>
          <a:noFill/>
          <a:ln w="9525">
            <a:noFill/>
            <a:miter lim="800000"/>
            <a:headEnd/>
            <a:tailEnd/>
          </a:ln>
        </p:spPr>
        <p:txBody>
          <a:bodyPr>
            <a:spAutoFit/>
          </a:bodyPr>
          <a:lstStyle/>
          <a:p>
            <a:r>
              <a:rPr lang="en-US" sz="3200" b="1" dirty="0"/>
              <a:t>A)</a:t>
            </a:r>
            <a:r>
              <a:rPr lang="en-US" sz="3200" dirty="0"/>
              <a:t>Scars</a:t>
            </a:r>
          </a:p>
          <a:p>
            <a:r>
              <a:rPr lang="en-US" sz="3200" b="1" dirty="0" smtClean="0"/>
              <a:t>B)</a:t>
            </a:r>
            <a:r>
              <a:rPr lang="en-US" sz="3200" dirty="0" smtClean="0"/>
              <a:t>Warts</a:t>
            </a:r>
            <a:endParaRPr lang="en-US" sz="3200" dirty="0"/>
          </a:p>
          <a:p>
            <a:r>
              <a:rPr lang="en-US" sz="3200" b="1" dirty="0" smtClean="0"/>
              <a:t>C)</a:t>
            </a:r>
            <a:r>
              <a:rPr lang="en-US" sz="3200" dirty="0" smtClean="0"/>
              <a:t>Furrows</a:t>
            </a:r>
            <a:endParaRPr lang="en-US" sz="3200" dirty="0"/>
          </a:p>
          <a:p>
            <a:r>
              <a:rPr lang="en-US" sz="3200" b="1" dirty="0" smtClean="0"/>
              <a:t>D)</a:t>
            </a:r>
            <a:r>
              <a:rPr lang="en-US" sz="3200" dirty="0" smtClean="0"/>
              <a:t>creases</a:t>
            </a:r>
            <a:endParaRPr lang="en-US" sz="3200" dirty="0"/>
          </a:p>
        </p:txBody>
      </p:sp>
      <p:sp>
        <p:nvSpPr>
          <p:cNvPr id="4" name="TextBox 3"/>
          <p:cNvSpPr txBox="1">
            <a:spLocks noChangeArrowheads="1"/>
          </p:cNvSpPr>
          <p:nvPr/>
        </p:nvSpPr>
        <p:spPr bwMode="auto">
          <a:xfrm>
            <a:off x="533400" y="5334000"/>
            <a:ext cx="7772400" cy="1016000"/>
          </a:xfrm>
          <a:prstGeom prst="rect">
            <a:avLst/>
          </a:prstGeom>
          <a:noFill/>
          <a:ln w="9525">
            <a:noFill/>
            <a:miter lim="800000"/>
            <a:headEnd/>
            <a:tailEnd/>
          </a:ln>
        </p:spPr>
        <p:txBody>
          <a:bodyPr>
            <a:spAutoFit/>
          </a:bodyPr>
          <a:lstStyle/>
          <a:p>
            <a:pPr algn="ctr"/>
            <a:r>
              <a:rPr lang="en-US" sz="6000" b="1" dirty="0"/>
              <a:t>D) </a:t>
            </a:r>
            <a:r>
              <a:rPr lang="en-US" sz="6000" dirty="0"/>
              <a:t>creases</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457200" y="533400"/>
            <a:ext cx="7315200" cy="1305165"/>
          </a:xfrm>
          <a:prstGeom prst="rect">
            <a:avLst/>
          </a:prstGeom>
          <a:noFill/>
          <a:ln w="9525">
            <a:noFill/>
            <a:miter lim="800000"/>
            <a:headEnd/>
            <a:tailEnd/>
          </a:ln>
        </p:spPr>
        <p:txBody>
          <a:bodyPr wrap="square">
            <a:spAutoFit/>
          </a:bodyPr>
          <a:lstStyle/>
          <a:p>
            <a:pPr>
              <a:lnSpc>
                <a:spcPct val="150000"/>
              </a:lnSpc>
            </a:pPr>
            <a:r>
              <a:rPr lang="en-US" sz="2800" b="1" dirty="0" smtClean="0"/>
              <a:t>It </a:t>
            </a:r>
            <a:r>
              <a:rPr lang="en-US" sz="2800" b="1" dirty="0"/>
              <a:t>is defined as inner terminus of the fingerprint pattern. </a:t>
            </a:r>
          </a:p>
        </p:txBody>
      </p:sp>
      <p:sp>
        <p:nvSpPr>
          <p:cNvPr id="4" name="TextBox 3"/>
          <p:cNvSpPr txBox="1">
            <a:spLocks noChangeArrowheads="1"/>
          </p:cNvSpPr>
          <p:nvPr/>
        </p:nvSpPr>
        <p:spPr bwMode="auto">
          <a:xfrm>
            <a:off x="1600200" y="2895600"/>
            <a:ext cx="3810000" cy="2062103"/>
          </a:xfrm>
          <a:prstGeom prst="rect">
            <a:avLst/>
          </a:prstGeom>
          <a:noFill/>
          <a:ln w="9525">
            <a:noFill/>
            <a:miter lim="800000"/>
            <a:headEnd/>
            <a:tailEnd/>
          </a:ln>
        </p:spPr>
        <p:txBody>
          <a:bodyPr>
            <a:spAutoFit/>
          </a:bodyPr>
          <a:lstStyle/>
          <a:p>
            <a:r>
              <a:rPr lang="en-US" sz="3200" b="1" dirty="0"/>
              <a:t>A)</a:t>
            </a:r>
            <a:r>
              <a:rPr lang="en-US" sz="3200" dirty="0"/>
              <a:t>Core</a:t>
            </a:r>
          </a:p>
          <a:p>
            <a:r>
              <a:rPr lang="en-US" sz="3200" b="1" dirty="0" smtClean="0"/>
              <a:t>B)</a:t>
            </a:r>
            <a:r>
              <a:rPr lang="en-US" sz="3200" dirty="0" smtClean="0"/>
              <a:t>Delta</a:t>
            </a:r>
            <a:endParaRPr lang="en-US" sz="3200" dirty="0"/>
          </a:p>
          <a:p>
            <a:r>
              <a:rPr lang="en-US" sz="3200" b="1" dirty="0" smtClean="0"/>
              <a:t>C)</a:t>
            </a:r>
            <a:r>
              <a:rPr lang="en-US" sz="3200" dirty="0" smtClean="0"/>
              <a:t>Dermis</a:t>
            </a:r>
            <a:endParaRPr lang="en-US" sz="3200" dirty="0"/>
          </a:p>
          <a:p>
            <a:r>
              <a:rPr lang="en-US" sz="3200" b="1" dirty="0" smtClean="0"/>
              <a:t>D)</a:t>
            </a:r>
            <a:r>
              <a:rPr lang="en-US" sz="3200" dirty="0" smtClean="0"/>
              <a:t>Dot</a:t>
            </a:r>
            <a:endParaRPr lang="en-US" sz="3200" dirty="0"/>
          </a:p>
        </p:txBody>
      </p:sp>
      <p:sp>
        <p:nvSpPr>
          <p:cNvPr id="5" name="TextBox 4"/>
          <p:cNvSpPr txBox="1">
            <a:spLocks noChangeArrowheads="1"/>
          </p:cNvSpPr>
          <p:nvPr/>
        </p:nvSpPr>
        <p:spPr bwMode="auto">
          <a:xfrm>
            <a:off x="609600" y="5105400"/>
            <a:ext cx="7772400" cy="1016000"/>
          </a:xfrm>
          <a:prstGeom prst="rect">
            <a:avLst/>
          </a:prstGeom>
          <a:noFill/>
          <a:ln w="9525">
            <a:noFill/>
            <a:miter lim="800000"/>
            <a:headEnd/>
            <a:tailEnd/>
          </a:ln>
        </p:spPr>
        <p:txBody>
          <a:bodyPr>
            <a:spAutoFit/>
          </a:bodyPr>
          <a:lstStyle/>
          <a:p>
            <a:pPr algn="ctr"/>
            <a:r>
              <a:rPr lang="en-US" sz="6000" b="1" dirty="0"/>
              <a:t>A) </a:t>
            </a:r>
            <a:r>
              <a:rPr lang="en-US" sz="6000" dirty="0"/>
              <a:t>Core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3"/>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strips(down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5"/>
                                        </p:tgtEl>
                                        <p:attrNameLst>
                                          <p:attrName>style.visibility</p:attrName>
                                        </p:attrNameLst>
                                      </p:cBhvr>
                                      <p:to>
                                        <p:strVal val="visible"/>
                                      </p:to>
                                    </p:set>
                                    <p:anim calcmode="discrete" valueType="clr">
                                      <p:cBhvr override="childStyle">
                                        <p:cTn id="24"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5"/>
                                        </p:tgtEl>
                                        <p:attrNameLst>
                                          <p:attrName>fillcolor</p:attrName>
                                        </p:attrNameLst>
                                      </p:cBhvr>
                                      <p:tavLst>
                                        <p:tav tm="0">
                                          <p:val>
                                            <p:clrVal>
                                              <a:schemeClr val="accent2"/>
                                            </p:clrVal>
                                          </p:val>
                                        </p:tav>
                                        <p:tav tm="50000">
                                          <p:val>
                                            <p:clrVal>
                                              <a:schemeClr val="hlink"/>
                                            </p:clrVal>
                                          </p:val>
                                        </p:tav>
                                      </p:tavLst>
                                    </p:anim>
                                    <p:set>
                                      <p:cBhvr>
                                        <p:cTn id="26"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816" y="1600200"/>
            <a:ext cx="7415784" cy="3970318"/>
          </a:xfrm>
          <a:prstGeom prst="rect">
            <a:avLst/>
          </a:prstGeom>
        </p:spPr>
        <p:txBody>
          <a:bodyPr wrap="square">
            <a:spAutoFit/>
          </a:bodyPr>
          <a:lstStyle/>
          <a:p>
            <a:pPr lvl="0"/>
            <a:r>
              <a:rPr lang="en-US" sz="2800" b="1" dirty="0"/>
              <a:t>What is the probability ratio that two person might have identical fingerprints according to Francis Galton</a:t>
            </a:r>
            <a:r>
              <a:rPr lang="en-US" sz="2800" b="1" dirty="0" smtClean="0"/>
              <a:t>?</a:t>
            </a:r>
          </a:p>
          <a:p>
            <a:pPr lvl="0"/>
            <a:endParaRPr lang="en-US" sz="2800" b="1" dirty="0"/>
          </a:p>
          <a:p>
            <a:pPr lvl="0"/>
            <a:endParaRPr lang="en-US" sz="2800" b="1" dirty="0"/>
          </a:p>
          <a:p>
            <a:pPr marL="514350" lvl="0" indent="-514350">
              <a:buFont typeface="+mj-lt"/>
              <a:buAutoNum type="alphaLcPeriod"/>
            </a:pPr>
            <a:r>
              <a:rPr lang="en-US" sz="2800" b="1" dirty="0" smtClean="0"/>
              <a:t>1 </a:t>
            </a:r>
            <a:r>
              <a:rPr lang="en-US" sz="2800" b="1" dirty="0"/>
              <a:t>in 64 million	 </a:t>
            </a:r>
            <a:endParaRPr lang="en-US" sz="2800" b="1" dirty="0" smtClean="0"/>
          </a:p>
          <a:p>
            <a:pPr marL="514350" lvl="0" indent="-514350">
              <a:buFont typeface="+mj-lt"/>
              <a:buAutoNum type="alphaLcPeriod"/>
            </a:pPr>
            <a:r>
              <a:rPr lang="en-US" sz="2800" b="1" dirty="0" smtClean="0"/>
              <a:t>1 </a:t>
            </a:r>
            <a:r>
              <a:rPr lang="en-US" sz="2800" b="1" dirty="0"/>
              <a:t>in 6 million</a:t>
            </a:r>
          </a:p>
          <a:p>
            <a:pPr marL="514350" lvl="0" indent="-514350">
              <a:buFont typeface="+mj-lt"/>
              <a:buAutoNum type="alphaLcPeriod"/>
            </a:pPr>
            <a:r>
              <a:rPr lang="en-US" sz="2800" b="1" dirty="0" smtClean="0"/>
              <a:t>1 </a:t>
            </a:r>
            <a:r>
              <a:rPr lang="en-US" sz="2800" b="1" dirty="0"/>
              <a:t>in 64 billion	</a:t>
            </a:r>
            <a:endParaRPr lang="en-US" sz="2800" b="1" dirty="0" smtClean="0"/>
          </a:p>
          <a:p>
            <a:pPr marL="514350" lvl="0" indent="-514350">
              <a:buFont typeface="+mj-lt"/>
              <a:buAutoNum type="alphaLcPeriod"/>
            </a:pPr>
            <a:r>
              <a:rPr lang="en-US" sz="2800" b="1" dirty="0" smtClean="0"/>
              <a:t>1 </a:t>
            </a:r>
            <a:r>
              <a:rPr lang="en-US" sz="2800" b="1" dirty="0"/>
              <a:t>in 6 billion</a:t>
            </a:r>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16001731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5" end="5"/>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76400"/>
            <a:ext cx="7620000" cy="4031873"/>
          </a:xfrm>
          <a:prstGeom prst="rect">
            <a:avLst/>
          </a:prstGeom>
        </p:spPr>
        <p:txBody>
          <a:bodyPr wrap="square">
            <a:spAutoFit/>
          </a:bodyPr>
          <a:lstStyle/>
          <a:p>
            <a:pPr lvl="0"/>
            <a:r>
              <a:rPr lang="en-US" sz="3200" dirty="0"/>
              <a:t>What is the NCIC code of a fingerprint exhibiting a plain whorl with three intervening ridges above the right delta</a:t>
            </a:r>
            <a:r>
              <a:rPr lang="en-US" sz="3200" dirty="0" smtClean="0"/>
              <a:t>?</a:t>
            </a:r>
          </a:p>
          <a:p>
            <a:pPr lvl="0"/>
            <a:r>
              <a:rPr lang="en-US" sz="3200" dirty="0" smtClean="0"/>
              <a:t> </a:t>
            </a:r>
            <a:endParaRPr lang="en-US" sz="4000" dirty="0"/>
          </a:p>
          <a:p>
            <a:pPr marL="971550" lvl="1" indent="-514350">
              <a:buFont typeface="+mj-lt"/>
              <a:buAutoNum type="alphaLcPeriod"/>
            </a:pPr>
            <a:r>
              <a:rPr lang="en-US" sz="3200" dirty="0"/>
              <a:t>WI			</a:t>
            </a:r>
            <a:endParaRPr lang="en-US" sz="3200" dirty="0" smtClean="0"/>
          </a:p>
          <a:p>
            <a:pPr marL="971550" lvl="1" indent="-514350">
              <a:buFont typeface="+mj-lt"/>
              <a:buAutoNum type="alphaLcPeriod"/>
            </a:pPr>
            <a:r>
              <a:rPr lang="en-US" sz="3200" dirty="0" smtClean="0"/>
              <a:t>WO</a:t>
            </a:r>
            <a:endParaRPr lang="en-US" sz="4000" dirty="0"/>
          </a:p>
          <a:p>
            <a:pPr marL="971550" lvl="1" indent="-514350">
              <a:buFont typeface="+mj-lt"/>
              <a:buAutoNum type="alphaLcPeriod"/>
            </a:pPr>
            <a:r>
              <a:rPr lang="en-US" sz="3200" dirty="0" smtClean="0"/>
              <a:t>PI</a:t>
            </a:r>
          </a:p>
          <a:p>
            <a:pPr marL="971550" lvl="1" indent="-514350">
              <a:buFont typeface="+mj-lt"/>
              <a:buAutoNum type="alphaLcPeriod"/>
            </a:pPr>
            <a:r>
              <a:rPr lang="en-US" sz="3200" dirty="0" smtClean="0"/>
              <a:t>PO</a:t>
            </a:r>
            <a:endParaRPr lang="en-US" sz="40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38518457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905000"/>
            <a:ext cx="8458200" cy="3662541"/>
          </a:xfrm>
          <a:prstGeom prst="rect">
            <a:avLst/>
          </a:prstGeom>
        </p:spPr>
        <p:txBody>
          <a:bodyPr wrap="square">
            <a:spAutoFit/>
          </a:bodyPr>
          <a:lstStyle/>
          <a:p>
            <a:pPr lvl="0"/>
            <a:r>
              <a:rPr lang="en-US" sz="3200" dirty="0"/>
              <a:t>The classification system </a:t>
            </a:r>
            <a:r>
              <a:rPr lang="en-US" sz="3200" dirty="0" err="1"/>
              <a:t>icnofalangometrica</a:t>
            </a:r>
            <a:r>
              <a:rPr lang="en-US" sz="3200" dirty="0"/>
              <a:t> of Juan </a:t>
            </a:r>
            <a:r>
              <a:rPr lang="en-US" sz="3200" dirty="0" err="1"/>
              <a:t>Vucetich</a:t>
            </a:r>
            <a:r>
              <a:rPr lang="en-US" sz="3200" dirty="0"/>
              <a:t> means  </a:t>
            </a:r>
            <a:endParaRPr lang="en-US" sz="3200" dirty="0" smtClean="0"/>
          </a:p>
          <a:p>
            <a:pPr lvl="0"/>
            <a:endParaRPr lang="en-US" sz="4000" dirty="0"/>
          </a:p>
          <a:p>
            <a:pPr marL="971550" lvl="1" indent="-514350">
              <a:buFont typeface="+mj-lt"/>
              <a:buAutoNum type="alphaLcPeriod"/>
            </a:pPr>
            <a:r>
              <a:rPr lang="en-US" sz="3200" dirty="0"/>
              <a:t>finger description		</a:t>
            </a:r>
            <a:endParaRPr lang="en-US" sz="3200" dirty="0" smtClean="0"/>
          </a:p>
          <a:p>
            <a:pPr marL="971550" lvl="1" indent="-514350">
              <a:buFont typeface="+mj-lt"/>
              <a:buAutoNum type="alphaLcPeriod"/>
            </a:pPr>
            <a:r>
              <a:rPr lang="en-US" sz="3200" dirty="0" smtClean="0"/>
              <a:t>finger </a:t>
            </a:r>
            <a:r>
              <a:rPr lang="en-US" sz="3200" dirty="0"/>
              <a:t>track measurement	</a:t>
            </a:r>
            <a:endParaRPr lang="en-US" sz="4000" dirty="0"/>
          </a:p>
          <a:p>
            <a:pPr marL="971550" lvl="1" indent="-514350">
              <a:buFont typeface="+mj-lt"/>
              <a:buAutoNum type="alphaLcPeriod"/>
            </a:pPr>
            <a:r>
              <a:rPr lang="en-US" sz="3200" dirty="0"/>
              <a:t>finger sorting		</a:t>
            </a:r>
            <a:endParaRPr lang="en-US" sz="3200" dirty="0" smtClean="0"/>
          </a:p>
          <a:p>
            <a:pPr marL="971550" lvl="1" indent="-514350">
              <a:buFont typeface="+mj-lt"/>
              <a:buAutoNum type="alphaLcPeriod"/>
            </a:pPr>
            <a:r>
              <a:rPr lang="en-US" sz="3200" dirty="0" smtClean="0"/>
              <a:t>finger </a:t>
            </a:r>
            <a:r>
              <a:rPr lang="en-US" sz="3200" dirty="0"/>
              <a:t>analysis</a:t>
            </a:r>
            <a:endParaRPr lang="en-US" sz="40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36852490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06880"/>
            <a:ext cx="7848600" cy="4524315"/>
          </a:xfrm>
          <a:prstGeom prst="rect">
            <a:avLst/>
          </a:prstGeom>
        </p:spPr>
        <p:txBody>
          <a:bodyPr wrap="square">
            <a:spAutoFit/>
          </a:bodyPr>
          <a:lstStyle/>
          <a:p>
            <a:pPr lvl="0"/>
            <a:r>
              <a:rPr lang="en-US" sz="3600" dirty="0"/>
              <a:t>What NCIC code of shall be used if a finger shows the requisites of a radial loop with 15 ridge counts?</a:t>
            </a:r>
            <a:endParaRPr lang="en-US" sz="4400" dirty="0"/>
          </a:p>
          <a:p>
            <a:pPr lvl="1"/>
            <a:endParaRPr lang="en-US" sz="3600" dirty="0" smtClean="0"/>
          </a:p>
          <a:p>
            <a:pPr marL="1200150" lvl="1" indent="-742950">
              <a:buFont typeface="+mj-lt"/>
              <a:buAutoNum type="alphaLcPeriod"/>
            </a:pPr>
            <a:r>
              <a:rPr lang="en-US" sz="3600" dirty="0" smtClean="0"/>
              <a:t>15</a:t>
            </a:r>
            <a:r>
              <a:rPr lang="en-US" sz="3600" dirty="0"/>
              <a:t>			</a:t>
            </a:r>
            <a:endParaRPr lang="en-US" sz="3600" dirty="0" smtClean="0"/>
          </a:p>
          <a:p>
            <a:pPr marL="1200150" lvl="1" indent="-742950">
              <a:buFont typeface="+mj-lt"/>
              <a:buAutoNum type="alphaLcPeriod"/>
            </a:pPr>
            <a:r>
              <a:rPr lang="en-US" sz="3600" dirty="0" smtClean="0"/>
              <a:t>(</a:t>
            </a:r>
            <a:r>
              <a:rPr lang="en-US" sz="3600" dirty="0"/>
              <a:t>I) for inner</a:t>
            </a:r>
            <a:endParaRPr lang="en-US" sz="4400" dirty="0"/>
          </a:p>
          <a:p>
            <a:pPr marL="1200150" lvl="1" indent="-742950">
              <a:buFont typeface="+mj-lt"/>
              <a:buAutoNum type="alphaLcPeriod"/>
            </a:pPr>
            <a:r>
              <a:rPr lang="en-US" sz="3600" dirty="0"/>
              <a:t>(O) for outer	</a:t>
            </a:r>
            <a:endParaRPr lang="en-US" sz="3600" dirty="0" smtClean="0"/>
          </a:p>
          <a:p>
            <a:pPr marL="1200150" lvl="1" indent="-742950">
              <a:buFont typeface="+mj-lt"/>
              <a:buAutoNum type="alphaLcPeriod"/>
            </a:pPr>
            <a:r>
              <a:rPr lang="en-US" sz="3600" dirty="0" smtClean="0"/>
              <a:t>65</a:t>
            </a:r>
            <a:endParaRPr lang="en-US" sz="44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23243592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5" end="5"/>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001000" cy="5201424"/>
          </a:xfrm>
          <a:prstGeom prst="rect">
            <a:avLst/>
          </a:prstGeom>
        </p:spPr>
        <p:txBody>
          <a:bodyPr wrap="square">
            <a:spAutoFit/>
          </a:bodyPr>
          <a:lstStyle/>
          <a:p>
            <a:pPr lvl="0"/>
            <a:r>
              <a:rPr lang="en-US" sz="3600" dirty="0"/>
              <a:t>Which of the following codes reflect Francis Galton’s elementary fingerprint classification system?  </a:t>
            </a:r>
            <a:endParaRPr lang="en-US" sz="3600" dirty="0" smtClean="0"/>
          </a:p>
          <a:p>
            <a:pPr lvl="0"/>
            <a:endParaRPr lang="en-US" sz="4400" dirty="0"/>
          </a:p>
          <a:p>
            <a:pPr marL="1200150" lvl="1" indent="-742950">
              <a:buFont typeface="+mj-lt"/>
              <a:buAutoNum type="alphaLcPeriod"/>
            </a:pPr>
            <a:r>
              <a:rPr lang="en-US" sz="3600" dirty="0"/>
              <a:t>WWWLLLWLLW			</a:t>
            </a:r>
            <a:endParaRPr lang="en-US" sz="4400" dirty="0"/>
          </a:p>
          <a:p>
            <a:pPr marL="1200150" lvl="1" indent="-742950">
              <a:buFont typeface="+mj-lt"/>
              <a:buAutoNum type="alphaLcPeriod"/>
            </a:pPr>
            <a:r>
              <a:rPr lang="en-US" sz="3600" dirty="0"/>
              <a:t>AULSRSWUXXSRUCUPLSRS</a:t>
            </a:r>
            <a:endParaRPr lang="en-US" sz="4400" dirty="0"/>
          </a:p>
          <a:p>
            <a:pPr marL="1200150" lvl="1" indent="-742950">
              <a:buFont typeface="+mj-lt"/>
              <a:buAutoNum type="alphaLcPeriod"/>
            </a:pPr>
            <a:r>
              <a:rPr lang="en-US" sz="3600" dirty="0"/>
              <a:t>XXPIdIXOSRTTAA6049dM</a:t>
            </a:r>
            <a:endParaRPr lang="en-US" sz="4400" dirty="0"/>
          </a:p>
          <a:p>
            <a:pPr marL="1200150" lvl="1" indent="-742950">
              <a:buFont typeface="+mj-lt"/>
              <a:buAutoNum type="alphaLcPeriod"/>
            </a:pPr>
            <a:r>
              <a:rPr lang="en-US" sz="3600" u="sng" dirty="0"/>
              <a:t>M 32 W MMM</a:t>
            </a:r>
            <a:r>
              <a:rPr lang="en-US" sz="3600" dirty="0"/>
              <a:t>				</a:t>
            </a:r>
            <a:r>
              <a:rPr lang="en-US" sz="3600" dirty="0" smtClean="0"/>
              <a:t> </a:t>
            </a:r>
            <a:endParaRPr lang="en-US" sz="4400" dirty="0"/>
          </a:p>
          <a:p>
            <a:r>
              <a:rPr lang="en-US" sz="3600" dirty="0" smtClean="0"/>
              <a:t>          M </a:t>
            </a:r>
            <a:r>
              <a:rPr lang="en-US" sz="3600" dirty="0"/>
              <a:t>32 W MMM			</a:t>
            </a:r>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28831432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47800"/>
            <a:ext cx="8153400" cy="4832092"/>
          </a:xfrm>
          <a:prstGeom prst="rect">
            <a:avLst/>
          </a:prstGeom>
        </p:spPr>
        <p:txBody>
          <a:bodyPr wrap="square">
            <a:spAutoFit/>
          </a:bodyPr>
          <a:lstStyle/>
          <a:p>
            <a:pPr lvl="0"/>
            <a:r>
              <a:rPr lang="en-US" sz="2800" dirty="0"/>
              <a:t>When two complementary strands of DNA are hybridized or bound together a ladder like structure is formed. Because of the three dimensional structure of the chemical components in the backbone, a spiral configuration results. This natural state of DNA is called </a:t>
            </a:r>
            <a:endParaRPr lang="en-US" sz="2800" dirty="0" smtClean="0"/>
          </a:p>
          <a:p>
            <a:pPr lvl="0"/>
            <a:endParaRPr lang="en-US" sz="2800" dirty="0"/>
          </a:p>
          <a:p>
            <a:pPr marL="514350" lvl="0" indent="-514350">
              <a:buFont typeface="+mj-lt"/>
              <a:buAutoNum type="alphaLcPeriod"/>
            </a:pPr>
            <a:r>
              <a:rPr lang="en-US" sz="2800" dirty="0" smtClean="0"/>
              <a:t>Double </a:t>
            </a:r>
            <a:r>
              <a:rPr lang="en-US" sz="2800" dirty="0"/>
              <a:t>coil 	</a:t>
            </a:r>
            <a:endParaRPr lang="en-US" sz="2800" dirty="0" smtClean="0"/>
          </a:p>
          <a:p>
            <a:pPr marL="514350" lvl="0" indent="-514350">
              <a:buFont typeface="+mj-lt"/>
              <a:buAutoNum type="alphaLcPeriod"/>
            </a:pPr>
            <a:r>
              <a:rPr lang="en-US" sz="2800" dirty="0" smtClean="0"/>
              <a:t>Double </a:t>
            </a:r>
            <a:r>
              <a:rPr lang="en-US" sz="2800" dirty="0"/>
              <a:t>spiral</a:t>
            </a:r>
          </a:p>
          <a:p>
            <a:pPr marL="514350" lvl="0" indent="-514350">
              <a:buFont typeface="+mj-lt"/>
              <a:buAutoNum type="alphaLcPeriod"/>
            </a:pPr>
            <a:r>
              <a:rPr lang="en-US" sz="2800" dirty="0" smtClean="0"/>
              <a:t>Double </a:t>
            </a:r>
            <a:r>
              <a:rPr lang="en-US" sz="2800" dirty="0"/>
              <a:t>helix	</a:t>
            </a:r>
            <a:endParaRPr lang="en-US" sz="2800" dirty="0" smtClean="0"/>
          </a:p>
          <a:p>
            <a:pPr marL="514350" lvl="0" indent="-514350">
              <a:buFont typeface="+mj-lt"/>
              <a:buAutoNum type="alphaLcPeriod"/>
            </a:pPr>
            <a:r>
              <a:rPr lang="en-US" sz="2800" dirty="0" smtClean="0"/>
              <a:t>Double </a:t>
            </a:r>
            <a:r>
              <a:rPr lang="en-US" sz="2800" dirty="0"/>
              <a:t>strands</a:t>
            </a:r>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24612340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0"/>
            <a:ext cx="7391400" cy="3539430"/>
          </a:xfrm>
          <a:prstGeom prst="rect">
            <a:avLst/>
          </a:prstGeom>
        </p:spPr>
        <p:txBody>
          <a:bodyPr wrap="square">
            <a:spAutoFit/>
          </a:bodyPr>
          <a:lstStyle/>
          <a:p>
            <a:pPr lvl="0"/>
            <a:r>
              <a:rPr lang="en-US" sz="3200" dirty="0"/>
              <a:t>Which of the foregoing is a type of DNA that contains more unique features?</a:t>
            </a:r>
            <a:endParaRPr lang="en-US" sz="4000" dirty="0"/>
          </a:p>
          <a:p>
            <a:pPr lvl="1"/>
            <a:endParaRPr lang="en-US" sz="3200" dirty="0" smtClean="0"/>
          </a:p>
          <a:p>
            <a:pPr marL="971550" lvl="1" indent="-514350">
              <a:buFont typeface="+mj-lt"/>
              <a:buAutoNum type="alphaLcPeriod"/>
            </a:pPr>
            <a:r>
              <a:rPr lang="en-US" sz="3200" dirty="0" smtClean="0"/>
              <a:t>Mitochondrial </a:t>
            </a:r>
            <a:r>
              <a:rPr lang="en-US" sz="3200" dirty="0"/>
              <a:t>DNA		</a:t>
            </a:r>
            <a:endParaRPr lang="en-US" sz="3200" dirty="0" smtClean="0"/>
          </a:p>
          <a:p>
            <a:pPr marL="971550" lvl="1" indent="-514350">
              <a:buFont typeface="+mj-lt"/>
              <a:buAutoNum type="alphaLcPeriod"/>
            </a:pPr>
            <a:r>
              <a:rPr lang="en-US" sz="3200" dirty="0" smtClean="0"/>
              <a:t>DNA </a:t>
            </a:r>
            <a:r>
              <a:rPr lang="en-US" sz="3200" dirty="0"/>
              <a:t>strand</a:t>
            </a:r>
            <a:endParaRPr lang="en-US" sz="4000" dirty="0"/>
          </a:p>
          <a:p>
            <a:pPr marL="971550" lvl="1" indent="-514350">
              <a:buFont typeface="+mj-lt"/>
              <a:buAutoNum type="alphaLcPeriod"/>
            </a:pPr>
            <a:r>
              <a:rPr lang="en-US" sz="3200" dirty="0"/>
              <a:t>Nuclear DNA		</a:t>
            </a:r>
            <a:endParaRPr lang="en-US" sz="3200" dirty="0" smtClean="0"/>
          </a:p>
          <a:p>
            <a:pPr marL="971550" lvl="1" indent="-514350">
              <a:buFont typeface="+mj-lt"/>
              <a:buAutoNum type="alphaLcPeriod"/>
            </a:pPr>
            <a:r>
              <a:rPr lang="en-US" sz="3200" dirty="0" smtClean="0"/>
              <a:t>Molecular </a:t>
            </a:r>
            <a:r>
              <a:rPr lang="en-US" sz="3200" dirty="0"/>
              <a:t>DNA </a:t>
            </a:r>
            <a:endParaRPr lang="en-US" sz="40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26802427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077200" cy="3970318"/>
          </a:xfrm>
          <a:prstGeom prst="rect">
            <a:avLst/>
          </a:prstGeom>
        </p:spPr>
        <p:txBody>
          <a:bodyPr wrap="square">
            <a:spAutoFit/>
          </a:bodyPr>
          <a:lstStyle/>
          <a:p>
            <a:pPr lvl="0"/>
            <a:r>
              <a:rPr lang="en-US" sz="3600" dirty="0"/>
              <a:t>Blood type is a form of class evidence whereby DNA is said to be  </a:t>
            </a:r>
            <a:endParaRPr lang="en-US" sz="4400" dirty="0"/>
          </a:p>
          <a:p>
            <a:pPr lvl="1"/>
            <a:endParaRPr lang="en-US" sz="3600" dirty="0" smtClean="0"/>
          </a:p>
          <a:p>
            <a:pPr marL="1200150" lvl="1" indent="-742950">
              <a:buFont typeface="+mj-lt"/>
              <a:buAutoNum type="alphaLcPeriod"/>
            </a:pPr>
            <a:r>
              <a:rPr lang="en-US" sz="3600" dirty="0" smtClean="0"/>
              <a:t>Conclusive </a:t>
            </a:r>
            <a:r>
              <a:rPr lang="en-US" sz="3600" dirty="0"/>
              <a:t>evidence	</a:t>
            </a:r>
            <a:endParaRPr lang="en-US" sz="3600" dirty="0" smtClean="0"/>
          </a:p>
          <a:p>
            <a:pPr marL="1200150" lvl="1" indent="-742950">
              <a:buFont typeface="+mj-lt"/>
              <a:buAutoNum type="alphaLcPeriod"/>
            </a:pPr>
            <a:r>
              <a:rPr lang="en-US" sz="3600" dirty="0" smtClean="0"/>
              <a:t>individualistic</a:t>
            </a:r>
            <a:endParaRPr lang="en-US" sz="4400" dirty="0"/>
          </a:p>
          <a:p>
            <a:pPr marL="1200150" lvl="1" indent="-742950">
              <a:buFont typeface="+mj-lt"/>
              <a:buAutoNum type="alphaLcPeriod"/>
            </a:pPr>
            <a:r>
              <a:rPr lang="en-US" sz="3600" dirty="0"/>
              <a:t>Best evidence	</a:t>
            </a:r>
            <a:endParaRPr lang="en-US" sz="3600" dirty="0" smtClean="0"/>
          </a:p>
          <a:p>
            <a:pPr marL="1200150" lvl="1" indent="-742950">
              <a:buFont typeface="+mj-lt"/>
              <a:buAutoNum type="alphaLcPeriod"/>
            </a:pPr>
            <a:r>
              <a:rPr lang="en-US" sz="3600" dirty="0" smtClean="0"/>
              <a:t>generic  </a:t>
            </a:r>
            <a:endParaRPr lang="en-US" sz="4400" dirty="0"/>
          </a:p>
        </p:txBody>
      </p:sp>
      <p:sp>
        <p:nvSpPr>
          <p:cNvPr id="3" name="Footer Placeholder 2"/>
          <p:cNvSpPr>
            <a:spLocks noGrp="1"/>
          </p:cNvSpPr>
          <p:nvPr>
            <p:ph type="ftr" sz="quarter" idx="11"/>
          </p:nvPr>
        </p:nvSpPr>
        <p:spPr/>
        <p:txBody>
          <a:bodyPr/>
          <a:lstStyle/>
          <a:p>
            <a:pPr>
              <a:defRPr/>
            </a:pPr>
            <a:r>
              <a:rPr lang="en-US" smtClean="0"/>
              <a:t>aps_crimhead@yahoo.com</a:t>
            </a:r>
            <a:endParaRPr lang="en-US"/>
          </a:p>
        </p:txBody>
      </p:sp>
    </p:spTree>
    <p:custDataLst>
      <p:tags r:id="rId1"/>
    </p:custDataLst>
    <p:extLst>
      <p:ext uri="{BB962C8B-B14F-4D97-AF65-F5344CB8AC3E}">
        <p14:creationId xmlns:p14="http://schemas.microsoft.com/office/powerpoint/2010/main" val="16514441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81000" y="685800"/>
            <a:ext cx="7705344" cy="2462213"/>
          </a:xfrm>
          <a:prstGeom prst="rect">
            <a:avLst/>
          </a:prstGeom>
          <a:noFill/>
          <a:ln w="9525">
            <a:noFill/>
            <a:miter lim="800000"/>
            <a:headEnd/>
            <a:tailEnd/>
          </a:ln>
        </p:spPr>
        <p:txBody>
          <a:bodyPr wrap="square">
            <a:spAutoFit/>
          </a:bodyPr>
          <a:lstStyle/>
          <a:p>
            <a:pPr>
              <a:lnSpc>
                <a:spcPct val="150000"/>
              </a:lnSpc>
            </a:pPr>
            <a:r>
              <a:rPr lang="en-US" sz="2800" b="1" dirty="0" smtClean="0"/>
              <a:t>In </a:t>
            </a:r>
            <a:r>
              <a:rPr lang="en-US" sz="2800" b="1" dirty="0"/>
              <a:t>deriving the primary classification, the ten fingerprints are divided into five pairs. The </a:t>
            </a:r>
            <a:r>
              <a:rPr lang="en-US" sz="2800" b="1" dirty="0" smtClean="0"/>
              <a:t>first </a:t>
            </a:r>
            <a:r>
              <a:rPr lang="en-US" sz="2800" b="1" dirty="0"/>
              <a:t>pair is composed of the</a:t>
            </a:r>
          </a:p>
          <a:p>
            <a:r>
              <a:rPr lang="en-US" sz="2800" b="1" dirty="0"/>
              <a:t> </a:t>
            </a:r>
          </a:p>
        </p:txBody>
      </p:sp>
      <p:sp>
        <p:nvSpPr>
          <p:cNvPr id="7" name="TextBox 6"/>
          <p:cNvSpPr txBox="1">
            <a:spLocks noChangeArrowheads="1"/>
          </p:cNvSpPr>
          <p:nvPr/>
        </p:nvSpPr>
        <p:spPr bwMode="auto">
          <a:xfrm>
            <a:off x="838200" y="3276600"/>
            <a:ext cx="6477000" cy="1569660"/>
          </a:xfrm>
          <a:prstGeom prst="rect">
            <a:avLst/>
          </a:prstGeom>
          <a:noFill/>
          <a:ln w="9525">
            <a:noFill/>
            <a:miter lim="800000"/>
            <a:headEnd/>
            <a:tailEnd/>
          </a:ln>
        </p:spPr>
        <p:txBody>
          <a:bodyPr wrap="square">
            <a:spAutoFit/>
          </a:bodyPr>
          <a:lstStyle/>
          <a:p>
            <a:r>
              <a:rPr lang="en-US" sz="2400" b="1" dirty="0" smtClean="0"/>
              <a:t>A)right </a:t>
            </a:r>
            <a:r>
              <a:rPr lang="en-US" sz="2400" b="1" dirty="0"/>
              <a:t>thumb and right index finger</a:t>
            </a:r>
          </a:p>
          <a:p>
            <a:r>
              <a:rPr lang="en-US" sz="2400" b="1" dirty="0" smtClean="0"/>
              <a:t>B)left </a:t>
            </a:r>
            <a:r>
              <a:rPr lang="en-US" sz="2400" b="1" dirty="0"/>
              <a:t>thumb and left index finger</a:t>
            </a:r>
          </a:p>
          <a:p>
            <a:r>
              <a:rPr lang="en-US" sz="2400" b="1" dirty="0" smtClean="0"/>
              <a:t>C)right </a:t>
            </a:r>
            <a:r>
              <a:rPr lang="en-US" sz="2400" b="1" dirty="0"/>
              <a:t>middle and right ring finger</a:t>
            </a:r>
          </a:p>
          <a:p>
            <a:r>
              <a:rPr lang="en-US" sz="2400" b="1" dirty="0" smtClean="0"/>
              <a:t>D)right </a:t>
            </a:r>
            <a:r>
              <a:rPr lang="en-US" sz="2400" b="1" dirty="0"/>
              <a:t>little finger and left thumb</a:t>
            </a:r>
          </a:p>
        </p:txBody>
      </p:sp>
      <p:sp>
        <p:nvSpPr>
          <p:cNvPr id="8" name="TextBox 7"/>
          <p:cNvSpPr txBox="1">
            <a:spLocks noChangeArrowheads="1"/>
          </p:cNvSpPr>
          <p:nvPr/>
        </p:nvSpPr>
        <p:spPr bwMode="auto">
          <a:xfrm>
            <a:off x="762000" y="5534025"/>
            <a:ext cx="7772400" cy="1323975"/>
          </a:xfrm>
          <a:prstGeom prst="rect">
            <a:avLst/>
          </a:prstGeom>
          <a:noFill/>
          <a:ln w="9525">
            <a:noFill/>
            <a:miter lim="800000"/>
            <a:headEnd/>
            <a:tailEnd/>
          </a:ln>
        </p:spPr>
        <p:txBody>
          <a:bodyPr>
            <a:spAutoFit/>
          </a:bodyPr>
          <a:lstStyle/>
          <a:p>
            <a:r>
              <a:rPr lang="en-US" sz="4000" b="1" dirty="0" smtClean="0"/>
              <a:t>A</a:t>
            </a:r>
            <a:endParaRPr lang="en-US" sz="4000" dirty="0"/>
          </a:p>
          <a:p>
            <a:endParaRPr lang="en-US" sz="4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8"/>
                                        </p:tgtEl>
                                        <p:attrNameLst>
                                          <p:attrName>style.visibility</p:attrName>
                                        </p:attrNameLst>
                                      </p:cBhvr>
                                      <p:to>
                                        <p:strVal val="visible"/>
                                      </p:to>
                                    </p:set>
                                    <p:anim calcmode="discrete" valueType="clr">
                                      <p:cBhvr override="childStyle">
                                        <p:cTn id="2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
                                        </p:tgtEl>
                                        <p:attrNameLst>
                                          <p:attrName>fillcolor</p:attrName>
                                        </p:attrNameLst>
                                      </p:cBhvr>
                                      <p:tavLst>
                                        <p:tav tm="0">
                                          <p:val>
                                            <p:clrVal>
                                              <a:schemeClr val="accent2"/>
                                            </p:clrVal>
                                          </p:val>
                                        </p:tav>
                                        <p:tav tm="50000">
                                          <p:val>
                                            <p:clrVal>
                                              <a:schemeClr val="hlink"/>
                                            </p:clrVal>
                                          </p:val>
                                        </p:tav>
                                      </p:tavLst>
                                    </p:anim>
                                    <p:set>
                                      <p:cBhvr>
                                        <p:cTn id="2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381000"/>
            <a:ext cx="8077200" cy="1951496"/>
          </a:xfrm>
          <a:prstGeom prst="rect">
            <a:avLst/>
          </a:prstGeom>
          <a:noFill/>
          <a:ln w="9525">
            <a:noFill/>
            <a:miter lim="800000"/>
            <a:headEnd/>
            <a:tailEnd/>
          </a:ln>
        </p:spPr>
        <p:txBody>
          <a:bodyPr wrap="square">
            <a:spAutoFit/>
          </a:bodyPr>
          <a:lstStyle/>
          <a:p>
            <a:pPr>
              <a:lnSpc>
                <a:spcPct val="150000"/>
              </a:lnSpc>
            </a:pPr>
            <a:r>
              <a:rPr lang="en-US" sz="2800" b="1" dirty="0" smtClean="0"/>
              <a:t>A </a:t>
            </a:r>
            <a:r>
              <a:rPr lang="en-US" sz="2800" b="1" dirty="0"/>
              <a:t>type of fingerprint pattern that possesses an angle, an </a:t>
            </a:r>
            <a:r>
              <a:rPr lang="en-US" sz="2800" b="1" dirty="0" err="1"/>
              <a:t>upthrust</a:t>
            </a:r>
            <a:r>
              <a:rPr lang="en-US" sz="2800" b="1" dirty="0"/>
              <a:t>, or two of the three basic characteristics of the loop.</a:t>
            </a:r>
          </a:p>
        </p:txBody>
      </p:sp>
      <p:sp>
        <p:nvSpPr>
          <p:cNvPr id="3" name="TextBox 2"/>
          <p:cNvSpPr txBox="1">
            <a:spLocks noChangeArrowheads="1"/>
          </p:cNvSpPr>
          <p:nvPr/>
        </p:nvSpPr>
        <p:spPr bwMode="auto">
          <a:xfrm>
            <a:off x="1600200" y="3276600"/>
            <a:ext cx="4191000" cy="1569660"/>
          </a:xfrm>
          <a:prstGeom prst="rect">
            <a:avLst/>
          </a:prstGeom>
          <a:noFill/>
          <a:ln w="9525">
            <a:noFill/>
            <a:miter lim="800000"/>
            <a:headEnd/>
            <a:tailEnd/>
          </a:ln>
        </p:spPr>
        <p:txBody>
          <a:bodyPr>
            <a:spAutoFit/>
          </a:bodyPr>
          <a:lstStyle/>
          <a:p>
            <a:r>
              <a:rPr lang="en-US" sz="2400" b="1" dirty="0"/>
              <a:t>A)</a:t>
            </a:r>
            <a:r>
              <a:rPr lang="en-US" sz="2400" dirty="0"/>
              <a:t>ARCH – PLAIN</a:t>
            </a:r>
          </a:p>
          <a:p>
            <a:r>
              <a:rPr lang="en-US" sz="2400" b="1" dirty="0" smtClean="0"/>
              <a:t>B)</a:t>
            </a:r>
            <a:r>
              <a:rPr lang="en-US" sz="2400" dirty="0" smtClean="0"/>
              <a:t>ARCH </a:t>
            </a:r>
            <a:r>
              <a:rPr lang="en-US" sz="2400" dirty="0"/>
              <a:t>–TENTED</a:t>
            </a:r>
          </a:p>
          <a:p>
            <a:r>
              <a:rPr lang="en-US" sz="2400" b="1" dirty="0" smtClean="0"/>
              <a:t>C)</a:t>
            </a:r>
            <a:r>
              <a:rPr lang="en-US" sz="2400" dirty="0" smtClean="0"/>
              <a:t>LOOP </a:t>
            </a:r>
            <a:r>
              <a:rPr lang="en-US" sz="2400" dirty="0"/>
              <a:t>– ULNAR</a:t>
            </a:r>
          </a:p>
          <a:p>
            <a:r>
              <a:rPr lang="en-US" sz="2400" b="1" dirty="0" smtClean="0"/>
              <a:t>D)</a:t>
            </a:r>
            <a:r>
              <a:rPr lang="en-US" sz="2400" dirty="0" smtClean="0"/>
              <a:t>LOOP </a:t>
            </a:r>
            <a:r>
              <a:rPr lang="en-US" sz="2400" dirty="0"/>
              <a:t>- RADIAL</a:t>
            </a:r>
          </a:p>
        </p:txBody>
      </p:sp>
      <p:sp>
        <p:nvSpPr>
          <p:cNvPr id="4" name="TextBox 3"/>
          <p:cNvSpPr txBox="1">
            <a:spLocks noChangeArrowheads="1"/>
          </p:cNvSpPr>
          <p:nvPr/>
        </p:nvSpPr>
        <p:spPr bwMode="auto">
          <a:xfrm>
            <a:off x="609600" y="5334000"/>
            <a:ext cx="7772400" cy="831850"/>
          </a:xfrm>
          <a:prstGeom prst="rect">
            <a:avLst/>
          </a:prstGeom>
          <a:noFill/>
          <a:ln w="9525">
            <a:noFill/>
            <a:miter lim="800000"/>
            <a:headEnd/>
            <a:tailEnd/>
          </a:ln>
        </p:spPr>
        <p:txBody>
          <a:bodyPr>
            <a:spAutoFit/>
          </a:bodyPr>
          <a:lstStyle/>
          <a:p>
            <a:pPr algn="ctr"/>
            <a:r>
              <a:rPr lang="en-US" sz="4800" b="1" dirty="0"/>
              <a:t>B) </a:t>
            </a:r>
            <a:r>
              <a:rPr lang="en-US" sz="4800" dirty="0"/>
              <a:t>ARCH –TENTED</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53568" y="381000"/>
            <a:ext cx="8229600" cy="1951496"/>
          </a:xfrm>
          <a:prstGeom prst="rect">
            <a:avLst/>
          </a:prstGeom>
          <a:noFill/>
          <a:ln w="9525">
            <a:noFill/>
            <a:miter lim="800000"/>
            <a:headEnd/>
            <a:tailEnd/>
          </a:ln>
        </p:spPr>
        <p:txBody>
          <a:bodyPr wrap="square">
            <a:spAutoFit/>
          </a:bodyPr>
          <a:lstStyle/>
          <a:p>
            <a:pPr>
              <a:lnSpc>
                <a:spcPct val="150000"/>
              </a:lnSpc>
            </a:pPr>
            <a:r>
              <a:rPr lang="en-US" sz="2800" b="1" dirty="0" smtClean="0"/>
              <a:t>Any </a:t>
            </a:r>
            <a:r>
              <a:rPr lang="en-US" sz="2800" b="1" dirty="0"/>
              <a:t>distortion or alteration not in the original friction ridge impression, produced by an external agent or action.</a:t>
            </a:r>
          </a:p>
        </p:txBody>
      </p:sp>
      <p:sp>
        <p:nvSpPr>
          <p:cNvPr id="3" name="TextBox 2"/>
          <p:cNvSpPr txBox="1">
            <a:spLocks noChangeArrowheads="1"/>
          </p:cNvSpPr>
          <p:nvPr/>
        </p:nvSpPr>
        <p:spPr bwMode="auto">
          <a:xfrm>
            <a:off x="1066800" y="3195697"/>
            <a:ext cx="4724400" cy="2062103"/>
          </a:xfrm>
          <a:prstGeom prst="rect">
            <a:avLst/>
          </a:prstGeom>
          <a:noFill/>
          <a:ln w="9525">
            <a:noFill/>
            <a:miter lim="800000"/>
            <a:headEnd/>
            <a:tailEnd/>
          </a:ln>
        </p:spPr>
        <p:txBody>
          <a:bodyPr>
            <a:spAutoFit/>
          </a:bodyPr>
          <a:lstStyle/>
          <a:p>
            <a:r>
              <a:rPr lang="en-US" sz="3200" b="1" dirty="0"/>
              <a:t>A)</a:t>
            </a:r>
            <a:r>
              <a:rPr lang="en-US" sz="3200" dirty="0"/>
              <a:t>Compression</a:t>
            </a:r>
          </a:p>
          <a:p>
            <a:r>
              <a:rPr lang="en-US" sz="3200" b="1" dirty="0" smtClean="0"/>
              <a:t>B)</a:t>
            </a:r>
            <a:r>
              <a:rPr lang="en-US" sz="3200" dirty="0" smtClean="0"/>
              <a:t>Artifact</a:t>
            </a:r>
            <a:endParaRPr lang="en-US" sz="3200" dirty="0"/>
          </a:p>
          <a:p>
            <a:r>
              <a:rPr lang="en-US" sz="3200" b="1" dirty="0" smtClean="0"/>
              <a:t>C)</a:t>
            </a:r>
            <a:r>
              <a:rPr lang="en-US" sz="3200" dirty="0" err="1" smtClean="0"/>
              <a:t>Dermabrasion</a:t>
            </a:r>
            <a:endParaRPr lang="en-US" sz="3200" dirty="0"/>
          </a:p>
          <a:p>
            <a:r>
              <a:rPr lang="en-US" sz="3200" b="1" dirty="0" smtClean="0"/>
              <a:t>D)</a:t>
            </a:r>
            <a:r>
              <a:rPr lang="en-US" sz="3200" dirty="0" smtClean="0"/>
              <a:t>Discrepancy</a:t>
            </a:r>
            <a:endParaRPr lang="en-US" sz="3200" dirty="0"/>
          </a:p>
        </p:txBody>
      </p:sp>
      <p:sp>
        <p:nvSpPr>
          <p:cNvPr id="4" name="TextBox 3"/>
          <p:cNvSpPr txBox="1">
            <a:spLocks noChangeArrowheads="1"/>
          </p:cNvSpPr>
          <p:nvPr/>
        </p:nvSpPr>
        <p:spPr bwMode="auto">
          <a:xfrm>
            <a:off x="838200" y="5257800"/>
            <a:ext cx="7772400" cy="831850"/>
          </a:xfrm>
          <a:prstGeom prst="rect">
            <a:avLst/>
          </a:prstGeom>
          <a:noFill/>
          <a:ln w="9525">
            <a:noFill/>
            <a:miter lim="800000"/>
            <a:headEnd/>
            <a:tailEnd/>
          </a:ln>
        </p:spPr>
        <p:txBody>
          <a:bodyPr>
            <a:spAutoFit/>
          </a:bodyPr>
          <a:lstStyle/>
          <a:p>
            <a:pPr algn="ctr"/>
            <a:r>
              <a:rPr lang="en-US" sz="4800" b="1" dirty="0"/>
              <a:t>B) </a:t>
            </a:r>
            <a:r>
              <a:rPr lang="en-US" sz="4800" dirty="0"/>
              <a:t>Artifact</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57200" y="457200"/>
            <a:ext cx="7467600" cy="1384995"/>
          </a:xfrm>
          <a:prstGeom prst="rect">
            <a:avLst/>
          </a:prstGeom>
          <a:noFill/>
          <a:ln w="9525">
            <a:noFill/>
            <a:miter lim="800000"/>
            <a:headEnd/>
            <a:tailEnd/>
          </a:ln>
        </p:spPr>
        <p:txBody>
          <a:bodyPr wrap="square">
            <a:spAutoFit/>
          </a:bodyPr>
          <a:lstStyle/>
          <a:p>
            <a:pPr>
              <a:lnSpc>
                <a:spcPct val="150000"/>
              </a:lnSpc>
            </a:pPr>
            <a:r>
              <a:rPr lang="en-US" sz="2800" b="1" dirty="0" smtClean="0"/>
              <a:t>Two </a:t>
            </a:r>
            <a:r>
              <a:rPr lang="en-US" sz="2800" b="1" dirty="0"/>
              <a:t>or more fingers connected along the sides by skin.</a:t>
            </a:r>
          </a:p>
        </p:txBody>
      </p:sp>
      <p:sp>
        <p:nvSpPr>
          <p:cNvPr id="3" name="TextBox 2"/>
          <p:cNvSpPr txBox="1">
            <a:spLocks noChangeArrowheads="1"/>
          </p:cNvSpPr>
          <p:nvPr/>
        </p:nvSpPr>
        <p:spPr bwMode="auto">
          <a:xfrm>
            <a:off x="1447800" y="3048000"/>
            <a:ext cx="4343400" cy="2062103"/>
          </a:xfrm>
          <a:prstGeom prst="rect">
            <a:avLst/>
          </a:prstGeom>
          <a:noFill/>
          <a:ln w="9525">
            <a:noFill/>
            <a:miter lim="800000"/>
            <a:headEnd/>
            <a:tailEnd/>
          </a:ln>
        </p:spPr>
        <p:txBody>
          <a:bodyPr>
            <a:spAutoFit/>
          </a:bodyPr>
          <a:lstStyle/>
          <a:p>
            <a:r>
              <a:rPr lang="en-US" sz="3200" b="1" dirty="0"/>
              <a:t>A)</a:t>
            </a:r>
            <a:r>
              <a:rPr lang="en-US" sz="3200" dirty="0"/>
              <a:t>PENTADACTYLY</a:t>
            </a:r>
          </a:p>
          <a:p>
            <a:r>
              <a:rPr lang="en-US" sz="3200" b="1" dirty="0" smtClean="0"/>
              <a:t>B)</a:t>
            </a:r>
            <a:r>
              <a:rPr lang="en-US" sz="3200" dirty="0" smtClean="0"/>
              <a:t>SYNDACTYLY</a:t>
            </a:r>
            <a:endParaRPr lang="en-US" sz="3200" dirty="0"/>
          </a:p>
          <a:p>
            <a:r>
              <a:rPr lang="en-US" sz="3200" b="1" dirty="0" smtClean="0"/>
              <a:t>C)</a:t>
            </a:r>
            <a:r>
              <a:rPr lang="en-US" sz="3200" dirty="0" smtClean="0"/>
              <a:t>BRACHYDACTYLY</a:t>
            </a:r>
            <a:endParaRPr lang="en-US" sz="3200" dirty="0"/>
          </a:p>
          <a:p>
            <a:r>
              <a:rPr lang="en-US" sz="3200" b="1" dirty="0" smtClean="0"/>
              <a:t>D)</a:t>
            </a:r>
            <a:r>
              <a:rPr lang="en-US" sz="3200" dirty="0" smtClean="0"/>
              <a:t>ECTRODACTYLY</a:t>
            </a:r>
            <a:endParaRPr lang="en-US" sz="3200" dirty="0"/>
          </a:p>
        </p:txBody>
      </p:sp>
      <p:sp>
        <p:nvSpPr>
          <p:cNvPr id="4" name="TextBox 3"/>
          <p:cNvSpPr txBox="1">
            <a:spLocks noChangeArrowheads="1"/>
          </p:cNvSpPr>
          <p:nvPr/>
        </p:nvSpPr>
        <p:spPr bwMode="auto">
          <a:xfrm>
            <a:off x="762000" y="5334000"/>
            <a:ext cx="7772400" cy="831850"/>
          </a:xfrm>
          <a:prstGeom prst="rect">
            <a:avLst/>
          </a:prstGeom>
          <a:noFill/>
          <a:ln w="9525">
            <a:noFill/>
            <a:miter lim="800000"/>
            <a:headEnd/>
            <a:tailEnd/>
          </a:ln>
        </p:spPr>
        <p:txBody>
          <a:bodyPr>
            <a:spAutoFit/>
          </a:bodyPr>
          <a:lstStyle/>
          <a:p>
            <a:pPr algn="ctr"/>
            <a:r>
              <a:rPr lang="en-US" sz="4800" b="1"/>
              <a:t>B) </a:t>
            </a:r>
            <a:r>
              <a:rPr lang="en-US" sz="4800"/>
              <a:t>SYNDACTYLY</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4"/>
                                        </p:tgtEl>
                                        <p:attrNameLst>
                                          <p:attrName>style.visibility</p:attrName>
                                        </p:attrNameLst>
                                      </p:cBhvr>
                                      <p:to>
                                        <p:strVal val="visible"/>
                                      </p:to>
                                    </p:set>
                                    <p:anim calcmode="discrete" valueType="clr">
                                      <p:cBhvr override="childStyle">
                                        <p:cTn id="19"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
                                        </p:tgtEl>
                                        <p:attrNameLst>
                                          <p:attrName>fillcolor</p:attrName>
                                        </p:attrNameLst>
                                      </p:cBhvr>
                                      <p:tavLst>
                                        <p:tav tm="0">
                                          <p:val>
                                            <p:clrVal>
                                              <a:schemeClr val="accent2"/>
                                            </p:clrVal>
                                          </p:val>
                                        </p:tav>
                                        <p:tav tm="50000">
                                          <p:val>
                                            <p:clrVal>
                                              <a:schemeClr val="hlink"/>
                                            </p:clrVal>
                                          </p:val>
                                        </p:tav>
                                      </p:tavLst>
                                    </p:anim>
                                    <p:set>
                                      <p:cBhvr>
                                        <p:cTn id="21" dur="80"/>
                                        <p:tgtEl>
                                          <p:spTgt spid="4"/>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8" presetClass="exit" presetSubtype="12" fill="hold" grpId="1" nodeType="clickEffect">
                                  <p:stCondLst>
                                    <p:cond delay="0"/>
                                  </p:stCondLst>
                                  <p:childTnLst>
                                    <p:animEffect transition="out" filter="strips(downLeft)">
                                      <p:cBhvr>
                                        <p:cTn id="25" dur="500"/>
                                        <p:tgtEl>
                                          <p:spTgt spid="3"/>
                                        </p:tgtEl>
                                      </p:cBhvr>
                                    </p:animEffect>
                                    <p:set>
                                      <p:cBhvr>
                                        <p:cTn id="2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57200" y="533400"/>
            <a:ext cx="7696200" cy="1305165"/>
          </a:xfrm>
          <a:prstGeom prst="rect">
            <a:avLst/>
          </a:prstGeom>
          <a:noFill/>
          <a:ln w="9525">
            <a:noFill/>
            <a:miter lim="800000"/>
            <a:headEnd/>
            <a:tailEnd/>
          </a:ln>
        </p:spPr>
        <p:txBody>
          <a:bodyPr wrap="square">
            <a:spAutoFit/>
          </a:bodyPr>
          <a:lstStyle/>
          <a:p>
            <a:pPr>
              <a:lnSpc>
                <a:spcPct val="150000"/>
              </a:lnSpc>
            </a:pPr>
            <a:r>
              <a:rPr lang="en-US" sz="2800" b="1" dirty="0" smtClean="0"/>
              <a:t>A </a:t>
            </a:r>
            <a:r>
              <a:rPr lang="en-US" sz="2800" b="1" dirty="0"/>
              <a:t>bifurcation with one short ridge branching off a longer ridge.</a:t>
            </a:r>
          </a:p>
        </p:txBody>
      </p:sp>
      <p:sp>
        <p:nvSpPr>
          <p:cNvPr id="3" name="TextBox 2"/>
          <p:cNvSpPr txBox="1">
            <a:spLocks noChangeArrowheads="1"/>
          </p:cNvSpPr>
          <p:nvPr/>
        </p:nvSpPr>
        <p:spPr bwMode="auto">
          <a:xfrm>
            <a:off x="1295400" y="2971800"/>
            <a:ext cx="4724400" cy="1815882"/>
          </a:xfrm>
          <a:prstGeom prst="rect">
            <a:avLst/>
          </a:prstGeom>
          <a:noFill/>
          <a:ln w="9525">
            <a:noFill/>
            <a:miter lim="800000"/>
            <a:headEnd/>
            <a:tailEnd/>
          </a:ln>
        </p:spPr>
        <p:txBody>
          <a:bodyPr>
            <a:spAutoFit/>
          </a:bodyPr>
          <a:lstStyle/>
          <a:p>
            <a:r>
              <a:rPr lang="en-US" sz="2800" b="1" dirty="0"/>
              <a:t>A)</a:t>
            </a:r>
            <a:r>
              <a:rPr lang="en-US" sz="2800" dirty="0"/>
              <a:t>BIFURCATION</a:t>
            </a:r>
          </a:p>
          <a:p>
            <a:r>
              <a:rPr lang="en-US" sz="2800" b="1" dirty="0" smtClean="0"/>
              <a:t>B)</a:t>
            </a:r>
            <a:r>
              <a:rPr lang="en-US" sz="2800" dirty="0" smtClean="0"/>
              <a:t>SPUR</a:t>
            </a:r>
            <a:endParaRPr lang="en-US" sz="2800" dirty="0"/>
          </a:p>
          <a:p>
            <a:r>
              <a:rPr lang="en-US" sz="2800" b="1" dirty="0" smtClean="0"/>
              <a:t>C)</a:t>
            </a:r>
            <a:r>
              <a:rPr lang="en-US" sz="2800" dirty="0" smtClean="0"/>
              <a:t>DELTA</a:t>
            </a:r>
            <a:endParaRPr lang="en-US" sz="2800" dirty="0"/>
          </a:p>
          <a:p>
            <a:r>
              <a:rPr lang="en-US" sz="2800" b="1" dirty="0" smtClean="0"/>
              <a:t>D)</a:t>
            </a:r>
            <a:r>
              <a:rPr lang="en-US" sz="2800" dirty="0" smtClean="0"/>
              <a:t>DOT</a:t>
            </a:r>
            <a:endParaRPr lang="en-US" sz="2800" dirty="0"/>
          </a:p>
        </p:txBody>
      </p:sp>
      <p:sp>
        <p:nvSpPr>
          <p:cNvPr id="4" name="TextBox 3"/>
          <p:cNvSpPr txBox="1">
            <a:spLocks noChangeArrowheads="1"/>
          </p:cNvSpPr>
          <p:nvPr/>
        </p:nvSpPr>
        <p:spPr bwMode="auto">
          <a:xfrm>
            <a:off x="609600" y="5410200"/>
            <a:ext cx="7772400" cy="831850"/>
          </a:xfrm>
          <a:prstGeom prst="rect">
            <a:avLst/>
          </a:prstGeom>
          <a:noFill/>
          <a:ln w="9525">
            <a:noFill/>
            <a:miter lim="800000"/>
            <a:headEnd/>
            <a:tailEnd/>
          </a:ln>
        </p:spPr>
        <p:txBody>
          <a:bodyPr>
            <a:spAutoFit/>
          </a:bodyPr>
          <a:lstStyle/>
          <a:p>
            <a:pPr algn="ctr"/>
            <a:r>
              <a:rPr lang="en-US" sz="4800" b="1"/>
              <a:t>B) </a:t>
            </a:r>
            <a:r>
              <a:rPr lang="en-US" sz="4800"/>
              <a:t>SPUR</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95656" y="371856"/>
            <a:ext cx="8458200" cy="2597827"/>
          </a:xfrm>
          <a:prstGeom prst="rect">
            <a:avLst/>
          </a:prstGeom>
          <a:noFill/>
          <a:ln w="9525">
            <a:noFill/>
            <a:miter lim="800000"/>
            <a:headEnd/>
            <a:tailEnd/>
          </a:ln>
        </p:spPr>
        <p:txBody>
          <a:bodyPr wrap="square">
            <a:spAutoFit/>
          </a:bodyPr>
          <a:lstStyle/>
          <a:p>
            <a:pPr>
              <a:lnSpc>
                <a:spcPct val="150000"/>
              </a:lnSpc>
            </a:pPr>
            <a:r>
              <a:rPr lang="en-US" sz="2800" b="1" dirty="0" smtClean="0"/>
              <a:t>A </a:t>
            </a:r>
            <a:r>
              <a:rPr lang="en-US" sz="2800" b="1" dirty="0"/>
              <a:t>friction ridge not fully developed which may appear shorter and thinner in appearance than fully developed friction ridges (interstitial, nascent).</a:t>
            </a:r>
          </a:p>
        </p:txBody>
      </p:sp>
      <p:sp>
        <p:nvSpPr>
          <p:cNvPr id="3" name="TextBox 2"/>
          <p:cNvSpPr txBox="1">
            <a:spLocks noChangeArrowheads="1"/>
          </p:cNvSpPr>
          <p:nvPr/>
        </p:nvSpPr>
        <p:spPr bwMode="auto">
          <a:xfrm>
            <a:off x="1594104" y="3276600"/>
            <a:ext cx="4267200" cy="1815882"/>
          </a:xfrm>
          <a:prstGeom prst="rect">
            <a:avLst/>
          </a:prstGeom>
          <a:noFill/>
          <a:ln w="9525">
            <a:noFill/>
            <a:miter lim="800000"/>
            <a:headEnd/>
            <a:tailEnd/>
          </a:ln>
        </p:spPr>
        <p:txBody>
          <a:bodyPr>
            <a:spAutoFit/>
          </a:bodyPr>
          <a:lstStyle/>
          <a:p>
            <a:r>
              <a:rPr lang="en-US" sz="2800" b="1" dirty="0"/>
              <a:t>A)</a:t>
            </a:r>
            <a:r>
              <a:rPr lang="en-US" sz="2800" dirty="0"/>
              <a:t>INCIPIENT RIDGE</a:t>
            </a:r>
          </a:p>
          <a:p>
            <a:r>
              <a:rPr lang="en-US" sz="2800" b="1" dirty="0" smtClean="0"/>
              <a:t>B)</a:t>
            </a:r>
            <a:r>
              <a:rPr lang="en-US" sz="2800" dirty="0" smtClean="0"/>
              <a:t>INTERVENING </a:t>
            </a:r>
            <a:r>
              <a:rPr lang="en-US" sz="2800" dirty="0"/>
              <a:t>RIDGE</a:t>
            </a:r>
          </a:p>
          <a:p>
            <a:r>
              <a:rPr lang="en-US" sz="2800" b="1" dirty="0" smtClean="0"/>
              <a:t>C)</a:t>
            </a:r>
            <a:r>
              <a:rPr lang="en-US" sz="2800" dirty="0" smtClean="0"/>
              <a:t>PAPILLARY </a:t>
            </a:r>
            <a:r>
              <a:rPr lang="en-US" sz="2800" dirty="0"/>
              <a:t>RIDGE</a:t>
            </a:r>
          </a:p>
          <a:p>
            <a:r>
              <a:rPr lang="en-US" sz="2800" b="1" dirty="0" smtClean="0"/>
              <a:t>D)</a:t>
            </a:r>
            <a:r>
              <a:rPr lang="en-US" sz="2800" dirty="0" smtClean="0"/>
              <a:t>FRICTION </a:t>
            </a:r>
            <a:r>
              <a:rPr lang="en-US" sz="2800" dirty="0"/>
              <a:t>RIDGE</a:t>
            </a:r>
          </a:p>
        </p:txBody>
      </p:sp>
      <p:sp>
        <p:nvSpPr>
          <p:cNvPr id="4" name="TextBox 3"/>
          <p:cNvSpPr txBox="1">
            <a:spLocks noChangeArrowheads="1"/>
          </p:cNvSpPr>
          <p:nvPr/>
        </p:nvSpPr>
        <p:spPr bwMode="auto">
          <a:xfrm>
            <a:off x="381000" y="5715000"/>
            <a:ext cx="7772400" cy="830263"/>
          </a:xfrm>
          <a:prstGeom prst="rect">
            <a:avLst/>
          </a:prstGeom>
          <a:noFill/>
          <a:ln w="9525">
            <a:noFill/>
            <a:miter lim="800000"/>
            <a:headEnd/>
            <a:tailEnd/>
          </a:ln>
        </p:spPr>
        <p:txBody>
          <a:bodyPr>
            <a:spAutoFit/>
          </a:bodyPr>
          <a:lstStyle/>
          <a:p>
            <a:pPr algn="ctr"/>
            <a:r>
              <a:rPr lang="en-US" sz="4800" b="1"/>
              <a:t>A) </a:t>
            </a:r>
            <a:r>
              <a:rPr lang="en-US" sz="4800"/>
              <a:t>INCIPIENT RIDGE</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4048" y="609600"/>
            <a:ext cx="8077200" cy="1305165"/>
          </a:xfrm>
          <a:prstGeom prst="rect">
            <a:avLst/>
          </a:prstGeom>
          <a:noFill/>
          <a:ln w="9525">
            <a:noFill/>
            <a:miter lim="800000"/>
            <a:headEnd/>
            <a:tailEnd/>
          </a:ln>
        </p:spPr>
        <p:txBody>
          <a:bodyPr wrap="square">
            <a:spAutoFit/>
          </a:bodyPr>
          <a:lstStyle/>
          <a:p>
            <a:pPr>
              <a:lnSpc>
                <a:spcPct val="150000"/>
              </a:lnSpc>
            </a:pPr>
            <a:r>
              <a:rPr lang="en-US" sz="2800" b="1" dirty="0" smtClean="0"/>
              <a:t>An </a:t>
            </a:r>
            <a:r>
              <a:rPr lang="en-US" sz="2800" b="1" dirty="0"/>
              <a:t>alpha expression derived from the pattern </a:t>
            </a:r>
            <a:r>
              <a:rPr lang="en-US" sz="2800" b="1" dirty="0" smtClean="0"/>
              <a:t>of </a:t>
            </a:r>
            <a:r>
              <a:rPr lang="en-US" sz="2800" b="1" dirty="0"/>
              <a:t>the index fingers.</a:t>
            </a:r>
          </a:p>
        </p:txBody>
      </p:sp>
      <p:sp>
        <p:nvSpPr>
          <p:cNvPr id="3" name="TextBox 2"/>
          <p:cNvSpPr txBox="1">
            <a:spLocks noChangeArrowheads="1"/>
          </p:cNvSpPr>
          <p:nvPr/>
        </p:nvSpPr>
        <p:spPr bwMode="auto">
          <a:xfrm>
            <a:off x="1511808" y="2819400"/>
            <a:ext cx="3733800" cy="1815882"/>
          </a:xfrm>
          <a:prstGeom prst="rect">
            <a:avLst/>
          </a:prstGeom>
          <a:noFill/>
          <a:ln w="9525">
            <a:noFill/>
            <a:miter lim="800000"/>
            <a:headEnd/>
            <a:tailEnd/>
          </a:ln>
        </p:spPr>
        <p:txBody>
          <a:bodyPr>
            <a:spAutoFit/>
          </a:bodyPr>
          <a:lstStyle/>
          <a:p>
            <a:r>
              <a:rPr lang="en-US" sz="2800" b="1" dirty="0"/>
              <a:t>A)</a:t>
            </a:r>
            <a:r>
              <a:rPr lang="en-US" sz="2800" dirty="0"/>
              <a:t>SUB SECONDARY</a:t>
            </a:r>
          </a:p>
          <a:p>
            <a:r>
              <a:rPr lang="en-US" sz="2800" b="1" dirty="0" smtClean="0"/>
              <a:t>B)</a:t>
            </a:r>
            <a:r>
              <a:rPr lang="en-US" sz="2800" dirty="0" smtClean="0"/>
              <a:t>SECONDARY</a:t>
            </a:r>
            <a:endParaRPr lang="en-US" sz="2800" dirty="0"/>
          </a:p>
          <a:p>
            <a:r>
              <a:rPr lang="en-US" sz="2800" b="1" dirty="0" smtClean="0"/>
              <a:t>C)</a:t>
            </a:r>
            <a:r>
              <a:rPr lang="en-US" sz="2800" dirty="0" smtClean="0"/>
              <a:t>MAJOR</a:t>
            </a:r>
            <a:endParaRPr lang="en-US" sz="2800" dirty="0"/>
          </a:p>
          <a:p>
            <a:r>
              <a:rPr lang="en-US" sz="2800" b="1" dirty="0" smtClean="0"/>
              <a:t>D)</a:t>
            </a:r>
            <a:r>
              <a:rPr lang="en-US" sz="2800" dirty="0" smtClean="0"/>
              <a:t>KEY</a:t>
            </a:r>
            <a:endParaRPr lang="en-US" sz="2800" dirty="0"/>
          </a:p>
        </p:txBody>
      </p:sp>
      <p:sp>
        <p:nvSpPr>
          <p:cNvPr id="4" name="TextBox 3"/>
          <p:cNvSpPr txBox="1">
            <a:spLocks noChangeArrowheads="1"/>
          </p:cNvSpPr>
          <p:nvPr/>
        </p:nvSpPr>
        <p:spPr bwMode="auto">
          <a:xfrm>
            <a:off x="381000" y="5334000"/>
            <a:ext cx="7772400" cy="831850"/>
          </a:xfrm>
          <a:prstGeom prst="rect">
            <a:avLst/>
          </a:prstGeom>
          <a:noFill/>
          <a:ln w="9525">
            <a:noFill/>
            <a:miter lim="800000"/>
            <a:headEnd/>
            <a:tailEnd/>
          </a:ln>
        </p:spPr>
        <p:txBody>
          <a:bodyPr>
            <a:spAutoFit/>
          </a:bodyPr>
          <a:lstStyle/>
          <a:p>
            <a:pPr algn="ctr"/>
            <a:r>
              <a:rPr lang="en-US" sz="4800" b="1"/>
              <a:t>B) </a:t>
            </a:r>
            <a:r>
              <a:rPr lang="en-US" sz="4800"/>
              <a:t>SECONDARY</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457200"/>
            <a:ext cx="8305800" cy="1384995"/>
          </a:xfrm>
          <a:prstGeom prst="rect">
            <a:avLst/>
          </a:prstGeom>
          <a:noFill/>
          <a:ln w="9525">
            <a:noFill/>
            <a:miter lim="800000"/>
            <a:headEnd/>
            <a:tailEnd/>
          </a:ln>
        </p:spPr>
        <p:txBody>
          <a:bodyPr wrap="square">
            <a:spAutoFit/>
          </a:bodyPr>
          <a:lstStyle/>
          <a:p>
            <a:r>
              <a:rPr lang="en-US" sz="2800" b="1" dirty="0" smtClean="0"/>
              <a:t>The </a:t>
            </a:r>
            <a:r>
              <a:rPr lang="en-US" sz="2800" b="1" dirty="0"/>
              <a:t>space between the shoulders of a loop, free of any appendages that abut upon the </a:t>
            </a:r>
            <a:r>
              <a:rPr lang="en-US" sz="2800" b="1" dirty="0" err="1"/>
              <a:t>recurve</a:t>
            </a:r>
            <a:r>
              <a:rPr lang="en-US" sz="2800" b="1" dirty="0"/>
              <a:t> at a right angle on the outside.</a:t>
            </a:r>
          </a:p>
        </p:txBody>
      </p:sp>
      <p:sp>
        <p:nvSpPr>
          <p:cNvPr id="3" name="TextBox 2"/>
          <p:cNvSpPr txBox="1">
            <a:spLocks noChangeArrowheads="1"/>
          </p:cNvSpPr>
          <p:nvPr/>
        </p:nvSpPr>
        <p:spPr bwMode="auto">
          <a:xfrm>
            <a:off x="1319784" y="2362200"/>
            <a:ext cx="5715000" cy="1815882"/>
          </a:xfrm>
          <a:prstGeom prst="rect">
            <a:avLst/>
          </a:prstGeom>
          <a:noFill/>
          <a:ln w="9525">
            <a:noFill/>
            <a:miter lim="800000"/>
            <a:headEnd/>
            <a:tailEnd/>
          </a:ln>
        </p:spPr>
        <p:txBody>
          <a:bodyPr wrap="square">
            <a:spAutoFit/>
          </a:bodyPr>
          <a:lstStyle/>
          <a:p>
            <a:r>
              <a:rPr lang="en-US" sz="2800" b="1" dirty="0"/>
              <a:t>A)</a:t>
            </a:r>
            <a:r>
              <a:rPr lang="en-US" sz="2800" dirty="0"/>
              <a:t>SUFFICIENT RECURVE</a:t>
            </a:r>
          </a:p>
          <a:p>
            <a:r>
              <a:rPr lang="en-US" sz="2800" b="1" dirty="0" smtClean="0"/>
              <a:t>B)</a:t>
            </a:r>
            <a:r>
              <a:rPr lang="en-US" sz="2800" dirty="0" smtClean="0"/>
              <a:t>TYPE </a:t>
            </a:r>
            <a:r>
              <a:rPr lang="en-US" sz="2800" dirty="0"/>
              <a:t>LINES</a:t>
            </a:r>
          </a:p>
          <a:p>
            <a:r>
              <a:rPr lang="en-US" sz="2800" b="1" dirty="0" smtClean="0"/>
              <a:t>C)</a:t>
            </a:r>
            <a:r>
              <a:rPr lang="en-US" sz="2800" dirty="0" smtClean="0"/>
              <a:t>BRIDGE</a:t>
            </a:r>
            <a:endParaRPr lang="en-US" sz="2800" dirty="0"/>
          </a:p>
          <a:p>
            <a:r>
              <a:rPr lang="en-US" sz="2800" b="1" dirty="0" smtClean="0"/>
              <a:t>D)</a:t>
            </a:r>
            <a:r>
              <a:rPr lang="en-US" sz="2800" dirty="0" smtClean="0"/>
              <a:t>DIVERGENCE</a:t>
            </a:r>
            <a:endParaRPr lang="en-US" sz="2800" dirty="0"/>
          </a:p>
        </p:txBody>
      </p:sp>
      <p:sp>
        <p:nvSpPr>
          <p:cNvPr id="4" name="TextBox 3"/>
          <p:cNvSpPr txBox="1">
            <a:spLocks noChangeArrowheads="1"/>
          </p:cNvSpPr>
          <p:nvPr/>
        </p:nvSpPr>
        <p:spPr bwMode="auto">
          <a:xfrm>
            <a:off x="762000" y="4876800"/>
            <a:ext cx="7772400" cy="831850"/>
          </a:xfrm>
          <a:prstGeom prst="rect">
            <a:avLst/>
          </a:prstGeom>
          <a:noFill/>
          <a:ln w="9525">
            <a:noFill/>
            <a:miter lim="800000"/>
            <a:headEnd/>
            <a:tailEnd/>
          </a:ln>
        </p:spPr>
        <p:txBody>
          <a:bodyPr>
            <a:spAutoFit/>
          </a:bodyPr>
          <a:lstStyle/>
          <a:p>
            <a:r>
              <a:rPr lang="en-US" sz="4800" b="1"/>
              <a:t>A) </a:t>
            </a:r>
            <a:r>
              <a:rPr lang="en-US" sz="4800"/>
              <a:t>SUFFICIENT RECURVE</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10312" y="457200"/>
            <a:ext cx="8610600" cy="2793842"/>
          </a:xfrm>
          <a:prstGeom prst="rect">
            <a:avLst/>
          </a:prstGeom>
          <a:noFill/>
          <a:ln w="9525">
            <a:noFill/>
            <a:miter lim="800000"/>
            <a:headEnd/>
            <a:tailEnd/>
          </a:ln>
        </p:spPr>
        <p:txBody>
          <a:bodyPr wrap="square">
            <a:spAutoFit/>
          </a:bodyPr>
          <a:lstStyle/>
          <a:p>
            <a:pPr>
              <a:lnSpc>
                <a:spcPct val="150000"/>
              </a:lnSpc>
            </a:pPr>
            <a:r>
              <a:rPr lang="en-US" sz="2400" b="1" dirty="0" smtClean="0"/>
              <a:t>A </a:t>
            </a:r>
            <a:r>
              <a:rPr lang="en-US" sz="2400" b="1" dirty="0"/>
              <a:t>type of pattern in which one or more ridges enter upon either side, </a:t>
            </a:r>
            <a:r>
              <a:rPr lang="en-US" sz="2400" b="1" dirty="0" err="1"/>
              <a:t>recurve</a:t>
            </a:r>
            <a:r>
              <a:rPr lang="en-US" sz="2400" b="1" dirty="0"/>
              <a:t>, touch or pass an imaginary line between delta and core and pass out, or tend to pass out, on the same side the ridges entered. The flow of the pattern runs </a:t>
            </a:r>
            <a:r>
              <a:rPr lang="en-US" sz="2400" b="1" dirty="0" smtClean="0"/>
              <a:t>toward </a:t>
            </a:r>
            <a:r>
              <a:rPr lang="en-US" sz="2400" b="1" dirty="0"/>
              <a:t>the little </a:t>
            </a:r>
            <a:r>
              <a:rPr lang="en-US" sz="2400" b="1" dirty="0" smtClean="0"/>
              <a:t>finger.</a:t>
            </a:r>
            <a:endParaRPr lang="en-US" sz="2400" b="1" dirty="0"/>
          </a:p>
        </p:txBody>
      </p:sp>
      <p:sp>
        <p:nvSpPr>
          <p:cNvPr id="3" name="TextBox 2"/>
          <p:cNvSpPr txBox="1">
            <a:spLocks noChangeArrowheads="1"/>
          </p:cNvSpPr>
          <p:nvPr/>
        </p:nvSpPr>
        <p:spPr bwMode="auto">
          <a:xfrm>
            <a:off x="1234440" y="3657600"/>
            <a:ext cx="5257800" cy="1815882"/>
          </a:xfrm>
          <a:prstGeom prst="rect">
            <a:avLst/>
          </a:prstGeom>
          <a:noFill/>
          <a:ln w="9525">
            <a:noFill/>
            <a:miter lim="800000"/>
            <a:headEnd/>
            <a:tailEnd/>
          </a:ln>
        </p:spPr>
        <p:txBody>
          <a:bodyPr wrap="square">
            <a:spAutoFit/>
          </a:bodyPr>
          <a:lstStyle/>
          <a:p>
            <a:r>
              <a:rPr lang="en-US" sz="2800" b="1" dirty="0"/>
              <a:t>A)</a:t>
            </a:r>
            <a:r>
              <a:rPr lang="en-US" sz="2800" dirty="0"/>
              <a:t>LOOP – ULNAR</a:t>
            </a:r>
          </a:p>
          <a:p>
            <a:r>
              <a:rPr lang="en-US" sz="2800" b="1" dirty="0" smtClean="0"/>
              <a:t>B)</a:t>
            </a:r>
            <a:r>
              <a:rPr lang="en-US" sz="2800" dirty="0" smtClean="0"/>
              <a:t>LOOP </a:t>
            </a:r>
            <a:r>
              <a:rPr lang="en-US" sz="2800" dirty="0"/>
              <a:t>– RADIAL</a:t>
            </a:r>
          </a:p>
          <a:p>
            <a:r>
              <a:rPr lang="en-US" sz="2800" b="1" dirty="0" smtClean="0"/>
              <a:t>C)</a:t>
            </a:r>
            <a:r>
              <a:rPr lang="en-US" sz="2800" dirty="0" smtClean="0"/>
              <a:t>WHORL </a:t>
            </a:r>
            <a:r>
              <a:rPr lang="en-US" sz="2800" dirty="0"/>
              <a:t>– PLAIN</a:t>
            </a:r>
          </a:p>
          <a:p>
            <a:r>
              <a:rPr lang="en-US" sz="2800" b="1" dirty="0" smtClean="0"/>
              <a:t>D)</a:t>
            </a:r>
            <a:r>
              <a:rPr lang="en-US" sz="2800" dirty="0" smtClean="0"/>
              <a:t>WHORL </a:t>
            </a:r>
            <a:r>
              <a:rPr lang="en-US" sz="2800" dirty="0"/>
              <a:t>- DOUBLE LOOP</a:t>
            </a:r>
          </a:p>
        </p:txBody>
      </p:sp>
      <p:sp>
        <p:nvSpPr>
          <p:cNvPr id="4" name="TextBox 3"/>
          <p:cNvSpPr txBox="1">
            <a:spLocks noChangeArrowheads="1"/>
          </p:cNvSpPr>
          <p:nvPr/>
        </p:nvSpPr>
        <p:spPr bwMode="auto">
          <a:xfrm>
            <a:off x="304800" y="5638800"/>
            <a:ext cx="7772400" cy="830263"/>
          </a:xfrm>
          <a:prstGeom prst="rect">
            <a:avLst/>
          </a:prstGeom>
          <a:noFill/>
          <a:ln w="9525">
            <a:noFill/>
            <a:miter lim="800000"/>
            <a:headEnd/>
            <a:tailEnd/>
          </a:ln>
        </p:spPr>
        <p:txBody>
          <a:bodyPr>
            <a:spAutoFit/>
          </a:bodyPr>
          <a:lstStyle/>
          <a:p>
            <a:pPr algn="ctr"/>
            <a:r>
              <a:rPr lang="en-US" sz="4800" b="1" dirty="0"/>
              <a:t>A) </a:t>
            </a:r>
            <a:r>
              <a:rPr lang="en-US" sz="4800" dirty="0"/>
              <a:t>LOOP – ULNAR</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457200"/>
            <a:ext cx="8153400" cy="1951496"/>
          </a:xfrm>
          <a:prstGeom prst="rect">
            <a:avLst/>
          </a:prstGeom>
          <a:noFill/>
          <a:ln w="9525">
            <a:noFill/>
            <a:miter lim="800000"/>
            <a:headEnd/>
            <a:tailEnd/>
          </a:ln>
        </p:spPr>
        <p:txBody>
          <a:bodyPr wrap="square">
            <a:spAutoFit/>
          </a:bodyPr>
          <a:lstStyle/>
          <a:p>
            <a:pPr>
              <a:lnSpc>
                <a:spcPct val="150000"/>
              </a:lnSpc>
            </a:pPr>
            <a:r>
              <a:rPr lang="en-US" sz="2800" dirty="0" smtClean="0"/>
              <a:t>Those </a:t>
            </a:r>
            <a:r>
              <a:rPr lang="en-US" sz="2800" dirty="0"/>
              <a:t>areas that are enclosed within the pattern area of loops and whorls. They are also known as the core and the delta.</a:t>
            </a:r>
          </a:p>
        </p:txBody>
      </p:sp>
      <p:sp>
        <p:nvSpPr>
          <p:cNvPr id="3" name="TextBox 2"/>
          <p:cNvSpPr txBox="1">
            <a:spLocks noChangeArrowheads="1"/>
          </p:cNvSpPr>
          <p:nvPr/>
        </p:nvSpPr>
        <p:spPr bwMode="auto">
          <a:xfrm>
            <a:off x="1143000" y="2930525"/>
            <a:ext cx="4876800" cy="1815882"/>
          </a:xfrm>
          <a:prstGeom prst="rect">
            <a:avLst/>
          </a:prstGeom>
          <a:noFill/>
          <a:ln w="9525">
            <a:noFill/>
            <a:miter lim="800000"/>
            <a:headEnd/>
            <a:tailEnd/>
          </a:ln>
        </p:spPr>
        <p:txBody>
          <a:bodyPr>
            <a:spAutoFit/>
          </a:bodyPr>
          <a:lstStyle/>
          <a:p>
            <a:r>
              <a:rPr lang="en-US" sz="2800" b="1" dirty="0" smtClean="0"/>
              <a:t>A)</a:t>
            </a:r>
            <a:r>
              <a:rPr lang="en-US" sz="2800" dirty="0" smtClean="0"/>
              <a:t>FULCRUM </a:t>
            </a:r>
            <a:r>
              <a:rPr lang="en-US" sz="2800" dirty="0"/>
              <a:t>AREA</a:t>
            </a:r>
          </a:p>
          <a:p>
            <a:r>
              <a:rPr lang="en-US" sz="2800" b="1" dirty="0" smtClean="0"/>
              <a:t>B)</a:t>
            </a:r>
            <a:r>
              <a:rPr lang="en-US" sz="2800" dirty="0" smtClean="0"/>
              <a:t>FRICTION </a:t>
            </a:r>
            <a:r>
              <a:rPr lang="en-US" sz="2800" dirty="0"/>
              <a:t>RIDGE UNIT</a:t>
            </a:r>
          </a:p>
          <a:p>
            <a:r>
              <a:rPr lang="en-US" sz="2800" b="1" dirty="0" smtClean="0"/>
              <a:t>C)</a:t>
            </a:r>
            <a:r>
              <a:rPr lang="en-US" sz="2800" dirty="0" smtClean="0"/>
              <a:t>FOCAL </a:t>
            </a:r>
            <a:r>
              <a:rPr lang="en-US" sz="2800" dirty="0"/>
              <a:t>POINTS</a:t>
            </a:r>
          </a:p>
          <a:p>
            <a:r>
              <a:rPr lang="en-US" sz="2800" b="1" dirty="0" smtClean="0"/>
              <a:t>D)</a:t>
            </a:r>
            <a:r>
              <a:rPr lang="en-US" sz="2800" dirty="0" smtClean="0"/>
              <a:t>FIBULAR </a:t>
            </a:r>
            <a:r>
              <a:rPr lang="en-US" sz="2800" dirty="0"/>
              <a:t>AREA</a:t>
            </a:r>
          </a:p>
        </p:txBody>
      </p:sp>
      <p:sp>
        <p:nvSpPr>
          <p:cNvPr id="4" name="TextBox 3"/>
          <p:cNvSpPr txBox="1">
            <a:spLocks noChangeArrowheads="1"/>
          </p:cNvSpPr>
          <p:nvPr/>
        </p:nvSpPr>
        <p:spPr bwMode="auto">
          <a:xfrm>
            <a:off x="838200" y="5486400"/>
            <a:ext cx="7772400" cy="831850"/>
          </a:xfrm>
          <a:prstGeom prst="rect">
            <a:avLst/>
          </a:prstGeom>
          <a:noFill/>
          <a:ln w="9525">
            <a:noFill/>
            <a:miter lim="800000"/>
            <a:headEnd/>
            <a:tailEnd/>
          </a:ln>
        </p:spPr>
        <p:txBody>
          <a:bodyPr>
            <a:spAutoFit/>
          </a:bodyPr>
          <a:lstStyle/>
          <a:p>
            <a:pPr algn="ctr"/>
            <a:r>
              <a:rPr lang="en-US" sz="4800" b="1"/>
              <a:t>C) </a:t>
            </a:r>
            <a:r>
              <a:rPr lang="en-US" sz="4800"/>
              <a:t>FOCAL POINTS</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40792" y="304800"/>
            <a:ext cx="7531608" cy="3046988"/>
          </a:xfrm>
          <a:prstGeom prst="rect">
            <a:avLst/>
          </a:prstGeom>
          <a:noFill/>
          <a:ln w="9525">
            <a:noFill/>
            <a:miter lim="800000"/>
            <a:headEnd/>
            <a:tailEnd/>
          </a:ln>
        </p:spPr>
        <p:txBody>
          <a:bodyPr wrap="square">
            <a:spAutoFit/>
          </a:bodyPr>
          <a:lstStyle/>
          <a:p>
            <a:endParaRPr lang="en-US" sz="2400" b="1" dirty="0"/>
          </a:p>
          <a:p>
            <a:r>
              <a:rPr lang="en-US" sz="2400" b="1" dirty="0"/>
              <a:t>A type of fingerprint pattern which has two deltas and at least one ridge which makes, or tends to make, one complete circuit, which may be spiral, oval, circular, or any variant of a circle. An imaginary line drawn between the two deltas must not touch or cross any </a:t>
            </a:r>
            <a:r>
              <a:rPr lang="en-US" sz="2400" b="1" dirty="0" err="1"/>
              <a:t>recurving</a:t>
            </a:r>
            <a:r>
              <a:rPr lang="en-US" sz="2400" b="1" dirty="0"/>
              <a:t> ridges within the inner pattern area.</a:t>
            </a:r>
          </a:p>
        </p:txBody>
      </p:sp>
      <p:sp>
        <p:nvSpPr>
          <p:cNvPr id="3" name="TextBox 2"/>
          <p:cNvSpPr txBox="1">
            <a:spLocks noChangeArrowheads="1"/>
          </p:cNvSpPr>
          <p:nvPr/>
        </p:nvSpPr>
        <p:spPr bwMode="auto">
          <a:xfrm>
            <a:off x="1524000" y="3708952"/>
            <a:ext cx="5562600" cy="1569660"/>
          </a:xfrm>
          <a:prstGeom prst="rect">
            <a:avLst/>
          </a:prstGeom>
          <a:noFill/>
          <a:ln w="9525">
            <a:noFill/>
            <a:miter lim="800000"/>
            <a:headEnd/>
            <a:tailEnd/>
          </a:ln>
        </p:spPr>
        <p:txBody>
          <a:bodyPr>
            <a:spAutoFit/>
          </a:bodyPr>
          <a:lstStyle/>
          <a:p>
            <a:r>
              <a:rPr lang="en-US" sz="2400" b="1" dirty="0" smtClean="0"/>
              <a:t>A)</a:t>
            </a:r>
            <a:r>
              <a:rPr lang="en-US" sz="2400" dirty="0" smtClean="0"/>
              <a:t>WHORL </a:t>
            </a:r>
            <a:r>
              <a:rPr lang="en-US" sz="2400" dirty="0"/>
              <a:t>– ACCIDENTAL</a:t>
            </a:r>
          </a:p>
          <a:p>
            <a:r>
              <a:rPr lang="en-US" sz="2400" b="1" dirty="0" smtClean="0"/>
              <a:t>B)</a:t>
            </a:r>
            <a:r>
              <a:rPr lang="en-US" sz="2400" dirty="0" smtClean="0"/>
              <a:t>WHORL </a:t>
            </a:r>
            <a:r>
              <a:rPr lang="en-US" sz="2400" dirty="0"/>
              <a:t>- DOUBLE LOOP</a:t>
            </a:r>
          </a:p>
          <a:p>
            <a:r>
              <a:rPr lang="en-US" sz="2400" b="1" dirty="0" smtClean="0"/>
              <a:t>C)</a:t>
            </a:r>
            <a:r>
              <a:rPr lang="en-US" sz="2400" dirty="0" smtClean="0"/>
              <a:t>WHORL </a:t>
            </a:r>
            <a:r>
              <a:rPr lang="en-US" sz="2400" dirty="0"/>
              <a:t>- CENTRAL POCKET</a:t>
            </a:r>
          </a:p>
          <a:p>
            <a:r>
              <a:rPr lang="en-US" sz="2400" b="1" dirty="0" smtClean="0"/>
              <a:t>D)</a:t>
            </a:r>
            <a:r>
              <a:rPr lang="en-US" sz="2400" dirty="0" smtClean="0"/>
              <a:t>WHORL </a:t>
            </a:r>
            <a:r>
              <a:rPr lang="en-US" sz="2400" dirty="0"/>
              <a:t>- PLAIN</a:t>
            </a:r>
          </a:p>
        </p:txBody>
      </p:sp>
      <p:sp>
        <p:nvSpPr>
          <p:cNvPr id="4" name="TextBox 3"/>
          <p:cNvSpPr txBox="1">
            <a:spLocks noChangeArrowheads="1"/>
          </p:cNvSpPr>
          <p:nvPr/>
        </p:nvSpPr>
        <p:spPr bwMode="auto">
          <a:xfrm>
            <a:off x="685800" y="5638800"/>
            <a:ext cx="7772400" cy="708025"/>
          </a:xfrm>
          <a:prstGeom prst="rect">
            <a:avLst/>
          </a:prstGeom>
          <a:noFill/>
          <a:ln w="9525">
            <a:noFill/>
            <a:miter lim="800000"/>
            <a:headEnd/>
            <a:tailEnd/>
          </a:ln>
        </p:spPr>
        <p:txBody>
          <a:bodyPr>
            <a:spAutoFit/>
          </a:bodyPr>
          <a:lstStyle/>
          <a:p>
            <a:pPr algn="ctr"/>
            <a:r>
              <a:rPr lang="en-US" sz="4000" b="1" dirty="0"/>
              <a:t>C) </a:t>
            </a:r>
            <a:r>
              <a:rPr lang="en-US" sz="4000" dirty="0"/>
              <a:t>WHORL - CENTRAL POCKET</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381000"/>
            <a:ext cx="8077200" cy="2462213"/>
          </a:xfrm>
          <a:prstGeom prst="rect">
            <a:avLst/>
          </a:prstGeom>
          <a:noFill/>
          <a:ln w="9525">
            <a:noFill/>
            <a:miter lim="800000"/>
            <a:headEnd/>
            <a:tailEnd/>
          </a:ln>
        </p:spPr>
        <p:txBody>
          <a:bodyPr wrap="square">
            <a:spAutoFit/>
          </a:bodyPr>
          <a:lstStyle/>
          <a:p>
            <a:endParaRPr lang="en-US" sz="2800" b="1" dirty="0"/>
          </a:p>
          <a:p>
            <a:pPr>
              <a:lnSpc>
                <a:spcPct val="150000"/>
              </a:lnSpc>
            </a:pPr>
            <a:r>
              <a:rPr lang="en-US" sz="2800" b="1" dirty="0" smtClean="0"/>
              <a:t>What Henry classification is </a:t>
            </a:r>
            <a:r>
              <a:rPr lang="en-US" sz="2800" b="1" dirty="0"/>
              <a:t>derived by ridge counting the loop appearing in the right or left little </a:t>
            </a:r>
            <a:r>
              <a:rPr lang="en-US" sz="2800" b="1" dirty="0" smtClean="0"/>
              <a:t>finger?</a:t>
            </a:r>
            <a:endParaRPr lang="en-US" sz="2800" b="1" dirty="0"/>
          </a:p>
        </p:txBody>
      </p:sp>
      <p:sp>
        <p:nvSpPr>
          <p:cNvPr id="3" name="TextBox 2"/>
          <p:cNvSpPr txBox="1">
            <a:spLocks noChangeArrowheads="1"/>
          </p:cNvSpPr>
          <p:nvPr/>
        </p:nvSpPr>
        <p:spPr bwMode="auto">
          <a:xfrm>
            <a:off x="838200" y="3200400"/>
            <a:ext cx="5181600" cy="1815882"/>
          </a:xfrm>
          <a:prstGeom prst="rect">
            <a:avLst/>
          </a:prstGeom>
          <a:noFill/>
          <a:ln w="9525">
            <a:noFill/>
            <a:miter lim="800000"/>
            <a:headEnd/>
            <a:tailEnd/>
          </a:ln>
        </p:spPr>
        <p:txBody>
          <a:bodyPr>
            <a:spAutoFit/>
          </a:bodyPr>
          <a:lstStyle/>
          <a:p>
            <a:r>
              <a:rPr lang="en-US" sz="2800" b="1" dirty="0"/>
              <a:t>A)</a:t>
            </a:r>
            <a:r>
              <a:rPr lang="en-US" sz="2800" dirty="0"/>
              <a:t>Major Classification</a:t>
            </a:r>
          </a:p>
          <a:p>
            <a:r>
              <a:rPr lang="en-US" sz="2800" b="1" dirty="0" smtClean="0"/>
              <a:t>B)</a:t>
            </a:r>
            <a:r>
              <a:rPr lang="en-US" sz="2800" dirty="0" smtClean="0"/>
              <a:t>Key </a:t>
            </a:r>
            <a:r>
              <a:rPr lang="en-US" sz="2800" dirty="0"/>
              <a:t>Classification</a:t>
            </a:r>
          </a:p>
          <a:p>
            <a:r>
              <a:rPr lang="en-US" sz="2800" b="1" dirty="0" smtClean="0"/>
              <a:t>C)</a:t>
            </a:r>
            <a:r>
              <a:rPr lang="en-US" sz="2800" dirty="0" smtClean="0"/>
              <a:t>Final </a:t>
            </a:r>
            <a:r>
              <a:rPr lang="en-US" sz="2800" dirty="0"/>
              <a:t>Classification</a:t>
            </a:r>
          </a:p>
          <a:p>
            <a:r>
              <a:rPr lang="en-US" sz="2800" b="1" dirty="0" smtClean="0"/>
              <a:t>D)</a:t>
            </a:r>
            <a:r>
              <a:rPr lang="en-US" sz="2800" dirty="0" smtClean="0"/>
              <a:t>Sub-secondary </a:t>
            </a:r>
            <a:r>
              <a:rPr lang="en-US" sz="2800" dirty="0"/>
              <a:t>Classification</a:t>
            </a:r>
          </a:p>
        </p:txBody>
      </p:sp>
      <p:sp>
        <p:nvSpPr>
          <p:cNvPr id="4" name="TextBox 3"/>
          <p:cNvSpPr txBox="1">
            <a:spLocks noChangeArrowheads="1"/>
          </p:cNvSpPr>
          <p:nvPr/>
        </p:nvSpPr>
        <p:spPr bwMode="auto">
          <a:xfrm>
            <a:off x="609600" y="5334000"/>
            <a:ext cx="7772400" cy="830263"/>
          </a:xfrm>
          <a:prstGeom prst="rect">
            <a:avLst/>
          </a:prstGeom>
          <a:noFill/>
          <a:ln w="9525">
            <a:noFill/>
            <a:miter lim="800000"/>
            <a:headEnd/>
            <a:tailEnd/>
          </a:ln>
        </p:spPr>
        <p:txBody>
          <a:bodyPr>
            <a:spAutoFit/>
          </a:bodyPr>
          <a:lstStyle/>
          <a:p>
            <a:pPr algn="ctr"/>
            <a:r>
              <a:rPr lang="en-US" sz="4800" b="1"/>
              <a:t>C) </a:t>
            </a:r>
            <a:r>
              <a:rPr lang="en-US" sz="4800"/>
              <a:t>Final Classification</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381000"/>
            <a:ext cx="7543800" cy="2308324"/>
          </a:xfrm>
          <a:prstGeom prst="rect">
            <a:avLst/>
          </a:prstGeom>
          <a:noFill/>
          <a:ln w="9525">
            <a:noFill/>
            <a:miter lim="800000"/>
            <a:headEnd/>
            <a:tailEnd/>
          </a:ln>
        </p:spPr>
        <p:txBody>
          <a:bodyPr wrap="square">
            <a:spAutoFit/>
          </a:bodyPr>
          <a:lstStyle/>
          <a:p>
            <a:r>
              <a:rPr lang="en-US" sz="2400" b="1" dirty="0" smtClean="0"/>
              <a:t>A </a:t>
            </a:r>
            <a:r>
              <a:rPr lang="en-US" sz="2400" b="1" dirty="0"/>
              <a:t>type of pattern in which one or more ridges enter upon either side, </a:t>
            </a:r>
            <a:r>
              <a:rPr lang="en-US" sz="2400" b="1" dirty="0" err="1"/>
              <a:t>recurve</a:t>
            </a:r>
            <a:r>
              <a:rPr lang="en-US" sz="2400" b="1" dirty="0"/>
              <a:t>, touch or pass an imaginary line between delta and core and pass out, or tend to pass out, on the same side the ridges entered. The flow of the pattern runs </a:t>
            </a:r>
            <a:r>
              <a:rPr lang="en-US" sz="2400" b="1" dirty="0" smtClean="0"/>
              <a:t>toward </a:t>
            </a:r>
            <a:r>
              <a:rPr lang="en-US" sz="2400" b="1" dirty="0"/>
              <a:t>the </a:t>
            </a:r>
            <a:r>
              <a:rPr lang="en-US" sz="2400" b="1" dirty="0" smtClean="0"/>
              <a:t>thumb.</a:t>
            </a:r>
            <a:endParaRPr lang="en-US" sz="2400" b="1" dirty="0"/>
          </a:p>
        </p:txBody>
      </p:sp>
      <p:sp>
        <p:nvSpPr>
          <p:cNvPr id="3" name="TextBox 2"/>
          <p:cNvSpPr txBox="1">
            <a:spLocks noChangeArrowheads="1"/>
          </p:cNvSpPr>
          <p:nvPr/>
        </p:nvSpPr>
        <p:spPr bwMode="auto">
          <a:xfrm>
            <a:off x="1295400" y="3122706"/>
            <a:ext cx="5715000" cy="1569660"/>
          </a:xfrm>
          <a:prstGeom prst="rect">
            <a:avLst/>
          </a:prstGeom>
          <a:noFill/>
          <a:ln w="9525">
            <a:noFill/>
            <a:miter lim="800000"/>
            <a:headEnd/>
            <a:tailEnd/>
          </a:ln>
        </p:spPr>
        <p:txBody>
          <a:bodyPr>
            <a:spAutoFit/>
          </a:bodyPr>
          <a:lstStyle/>
          <a:p>
            <a:r>
              <a:rPr lang="en-US" sz="2400" b="1" dirty="0"/>
              <a:t>A)LOOP – ULNAR</a:t>
            </a:r>
          </a:p>
          <a:p>
            <a:r>
              <a:rPr lang="en-US" sz="2400" b="1" dirty="0" smtClean="0"/>
              <a:t>B)LOOP </a:t>
            </a:r>
            <a:r>
              <a:rPr lang="en-US" sz="2400" b="1" dirty="0"/>
              <a:t>– RADIAL</a:t>
            </a:r>
          </a:p>
          <a:p>
            <a:r>
              <a:rPr lang="en-US" sz="2400" b="1" dirty="0" smtClean="0"/>
              <a:t>C)WHORL </a:t>
            </a:r>
            <a:r>
              <a:rPr lang="en-US" sz="2400" b="1" dirty="0"/>
              <a:t>– PLAIN</a:t>
            </a:r>
          </a:p>
          <a:p>
            <a:r>
              <a:rPr lang="en-US" sz="2400" b="1" dirty="0" smtClean="0"/>
              <a:t>D)WHORL </a:t>
            </a:r>
            <a:r>
              <a:rPr lang="en-US" sz="2400" b="1" dirty="0"/>
              <a:t>- DOUBLE LOOP</a:t>
            </a:r>
          </a:p>
        </p:txBody>
      </p:sp>
      <p:sp>
        <p:nvSpPr>
          <p:cNvPr id="4" name="TextBox 3"/>
          <p:cNvSpPr txBox="1">
            <a:spLocks noChangeArrowheads="1"/>
          </p:cNvSpPr>
          <p:nvPr/>
        </p:nvSpPr>
        <p:spPr bwMode="auto">
          <a:xfrm>
            <a:off x="533400" y="5638800"/>
            <a:ext cx="7772400" cy="830263"/>
          </a:xfrm>
          <a:prstGeom prst="rect">
            <a:avLst/>
          </a:prstGeom>
          <a:noFill/>
          <a:ln w="9525">
            <a:noFill/>
            <a:miter lim="800000"/>
            <a:headEnd/>
            <a:tailEnd/>
          </a:ln>
        </p:spPr>
        <p:txBody>
          <a:bodyPr>
            <a:spAutoFit/>
          </a:bodyPr>
          <a:lstStyle/>
          <a:p>
            <a:pPr algn="ctr"/>
            <a:r>
              <a:rPr lang="en-US" sz="4800" b="1" dirty="0"/>
              <a:t>B) </a:t>
            </a:r>
            <a:r>
              <a:rPr lang="en-US" sz="4800" dirty="0"/>
              <a:t>LOOP – RADIAL</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4"/>
                                        </p:tgtEl>
                                        <p:attrNameLst>
                                          <p:attrName>style.visibility</p:attrName>
                                        </p:attrNameLst>
                                      </p:cBhvr>
                                      <p:to>
                                        <p:strVal val="visible"/>
                                      </p:to>
                                    </p:set>
                                    <p:anim calcmode="discrete" valueType="clr">
                                      <p:cBhvr override="childStyle">
                                        <p:cTn id="19"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4"/>
                                        </p:tgtEl>
                                        <p:attrNameLst>
                                          <p:attrName>fillcolor</p:attrName>
                                        </p:attrNameLst>
                                      </p:cBhvr>
                                      <p:tavLst>
                                        <p:tav tm="0">
                                          <p:val>
                                            <p:clrVal>
                                              <a:schemeClr val="accent2"/>
                                            </p:clrVal>
                                          </p:val>
                                        </p:tav>
                                        <p:tav tm="50000">
                                          <p:val>
                                            <p:clrVal>
                                              <a:schemeClr val="hlink"/>
                                            </p:clrVal>
                                          </p:val>
                                        </p:tav>
                                      </p:tavLst>
                                    </p:anim>
                                    <p:set>
                                      <p:cBhvr>
                                        <p:cTn id="21" dur="80"/>
                                        <p:tgtEl>
                                          <p:spTgt spid="4"/>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8" presetClass="exit" presetSubtype="12" fill="hold" grpId="1" nodeType="clickEffect">
                                  <p:stCondLst>
                                    <p:cond delay="0"/>
                                  </p:stCondLst>
                                  <p:childTnLst>
                                    <p:animEffect transition="out" filter="strips(downLeft)">
                                      <p:cBhvr>
                                        <p:cTn id="25" dur="500"/>
                                        <p:tgtEl>
                                          <p:spTgt spid="3"/>
                                        </p:tgtEl>
                                      </p:cBhvr>
                                    </p:animEffect>
                                    <p:set>
                                      <p:cBhvr>
                                        <p:cTn id="2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14528" y="483890"/>
            <a:ext cx="8077200" cy="1305165"/>
          </a:xfrm>
          <a:prstGeom prst="rect">
            <a:avLst/>
          </a:prstGeom>
          <a:noFill/>
          <a:ln w="9525">
            <a:noFill/>
            <a:miter lim="800000"/>
            <a:headEnd/>
            <a:tailEnd/>
          </a:ln>
        </p:spPr>
        <p:txBody>
          <a:bodyPr wrap="square">
            <a:spAutoFit/>
          </a:bodyPr>
          <a:lstStyle/>
          <a:p>
            <a:pPr>
              <a:lnSpc>
                <a:spcPct val="150000"/>
              </a:lnSpc>
            </a:pPr>
            <a:r>
              <a:rPr lang="en-US" sz="2800" b="1" dirty="0" smtClean="0"/>
              <a:t>An </a:t>
            </a:r>
            <a:r>
              <a:rPr lang="en-US" sz="2800" b="1" dirty="0"/>
              <a:t>alpha expression derived from the index, middle and ring fingers of both hands.</a:t>
            </a:r>
          </a:p>
        </p:txBody>
      </p:sp>
      <p:sp>
        <p:nvSpPr>
          <p:cNvPr id="3" name="TextBox 2"/>
          <p:cNvSpPr txBox="1">
            <a:spLocks noChangeArrowheads="1"/>
          </p:cNvSpPr>
          <p:nvPr/>
        </p:nvSpPr>
        <p:spPr bwMode="auto">
          <a:xfrm>
            <a:off x="1600200" y="2057400"/>
            <a:ext cx="5486400" cy="2062103"/>
          </a:xfrm>
          <a:prstGeom prst="rect">
            <a:avLst/>
          </a:prstGeom>
          <a:noFill/>
          <a:ln w="9525">
            <a:noFill/>
            <a:miter lim="800000"/>
            <a:headEnd/>
            <a:tailEnd/>
          </a:ln>
        </p:spPr>
        <p:txBody>
          <a:bodyPr>
            <a:spAutoFit/>
          </a:bodyPr>
          <a:lstStyle/>
          <a:p>
            <a:r>
              <a:rPr lang="en-US" sz="3200" b="1" dirty="0"/>
              <a:t>A)</a:t>
            </a:r>
            <a:r>
              <a:rPr lang="en-US" sz="3200" dirty="0"/>
              <a:t>KEY</a:t>
            </a:r>
          </a:p>
          <a:p>
            <a:r>
              <a:rPr lang="en-US" sz="3200" b="1" dirty="0" smtClean="0"/>
              <a:t>B)</a:t>
            </a:r>
            <a:r>
              <a:rPr lang="en-US" sz="3200" dirty="0" smtClean="0"/>
              <a:t>MAJOR</a:t>
            </a:r>
            <a:endParaRPr lang="en-US" sz="3200" dirty="0"/>
          </a:p>
          <a:p>
            <a:r>
              <a:rPr lang="en-US" sz="3200" b="1" dirty="0" smtClean="0"/>
              <a:t>C)</a:t>
            </a:r>
            <a:r>
              <a:rPr lang="en-US" sz="3200" dirty="0" smtClean="0"/>
              <a:t>FINAL</a:t>
            </a:r>
            <a:endParaRPr lang="en-US" sz="3200" dirty="0"/>
          </a:p>
          <a:p>
            <a:r>
              <a:rPr lang="en-US" sz="3200" b="1" dirty="0" smtClean="0"/>
              <a:t>D)</a:t>
            </a:r>
            <a:r>
              <a:rPr lang="en-US" sz="3200" dirty="0" smtClean="0"/>
              <a:t>SUB-SECONDARY</a:t>
            </a:r>
            <a:endParaRPr lang="en-US" sz="3200" dirty="0"/>
          </a:p>
        </p:txBody>
      </p:sp>
      <p:sp>
        <p:nvSpPr>
          <p:cNvPr id="4" name="TextBox 3"/>
          <p:cNvSpPr txBox="1">
            <a:spLocks noChangeArrowheads="1"/>
          </p:cNvSpPr>
          <p:nvPr/>
        </p:nvSpPr>
        <p:spPr bwMode="auto">
          <a:xfrm>
            <a:off x="838200" y="5334000"/>
            <a:ext cx="7772400" cy="831850"/>
          </a:xfrm>
          <a:prstGeom prst="rect">
            <a:avLst/>
          </a:prstGeom>
          <a:noFill/>
          <a:ln w="9525">
            <a:noFill/>
            <a:miter lim="800000"/>
            <a:headEnd/>
            <a:tailEnd/>
          </a:ln>
        </p:spPr>
        <p:txBody>
          <a:bodyPr>
            <a:spAutoFit/>
          </a:bodyPr>
          <a:lstStyle/>
          <a:p>
            <a:pPr algn="ctr"/>
            <a:r>
              <a:rPr lang="en-US" sz="4800" b="1" dirty="0"/>
              <a:t>D) </a:t>
            </a:r>
            <a:r>
              <a:rPr lang="en-US" sz="4800" dirty="0"/>
              <a:t>SUB-SECONDARY</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15112" y="457200"/>
            <a:ext cx="7181088" cy="2677656"/>
          </a:xfrm>
          <a:prstGeom prst="rect">
            <a:avLst/>
          </a:prstGeom>
          <a:noFill/>
          <a:ln w="9525">
            <a:noFill/>
            <a:miter lim="800000"/>
            <a:headEnd/>
            <a:tailEnd/>
          </a:ln>
        </p:spPr>
        <p:txBody>
          <a:bodyPr wrap="square">
            <a:spAutoFit/>
          </a:bodyPr>
          <a:lstStyle/>
          <a:p>
            <a:pPr>
              <a:lnSpc>
                <a:spcPct val="150000"/>
              </a:lnSpc>
            </a:pPr>
            <a:r>
              <a:rPr lang="en-US" sz="2800" b="1" dirty="0" smtClean="0"/>
              <a:t>Ridge </a:t>
            </a:r>
            <a:r>
              <a:rPr lang="en-US" sz="2800" b="1" dirty="0"/>
              <a:t>detail is present, but is dissociated due to trauma or genetic causes. It lacks any continuous pattern flow.</a:t>
            </a:r>
          </a:p>
        </p:txBody>
      </p:sp>
      <p:sp>
        <p:nvSpPr>
          <p:cNvPr id="3" name="TextBox 2"/>
          <p:cNvSpPr txBox="1">
            <a:spLocks noChangeArrowheads="1"/>
          </p:cNvSpPr>
          <p:nvPr/>
        </p:nvSpPr>
        <p:spPr bwMode="auto">
          <a:xfrm>
            <a:off x="1447800" y="3124200"/>
            <a:ext cx="4953000" cy="1815882"/>
          </a:xfrm>
          <a:prstGeom prst="rect">
            <a:avLst/>
          </a:prstGeom>
          <a:noFill/>
          <a:ln w="9525">
            <a:noFill/>
            <a:miter lim="800000"/>
            <a:headEnd/>
            <a:tailEnd/>
          </a:ln>
        </p:spPr>
        <p:txBody>
          <a:bodyPr>
            <a:spAutoFit/>
          </a:bodyPr>
          <a:lstStyle/>
          <a:p>
            <a:r>
              <a:rPr lang="en-US" sz="2800" b="1" dirty="0"/>
              <a:t>A)SCARF SKIN</a:t>
            </a:r>
          </a:p>
          <a:p>
            <a:r>
              <a:rPr lang="en-US" sz="2800" b="1" dirty="0" smtClean="0"/>
              <a:t>B)MOTTLED </a:t>
            </a:r>
            <a:r>
              <a:rPr lang="en-US" sz="2800" b="1" dirty="0"/>
              <a:t>SKIN</a:t>
            </a:r>
          </a:p>
          <a:p>
            <a:r>
              <a:rPr lang="en-US" sz="2800" b="1" dirty="0" smtClean="0"/>
              <a:t>C)CREASE</a:t>
            </a:r>
            <a:endParaRPr lang="en-US" sz="2800" b="1" dirty="0"/>
          </a:p>
          <a:p>
            <a:r>
              <a:rPr lang="en-US" sz="2800" b="1" dirty="0" smtClean="0"/>
              <a:t>D)SPUR</a:t>
            </a:r>
            <a:endParaRPr lang="en-US" sz="2800" b="1" dirty="0"/>
          </a:p>
        </p:txBody>
      </p:sp>
      <p:sp>
        <p:nvSpPr>
          <p:cNvPr id="4" name="TextBox 3"/>
          <p:cNvSpPr txBox="1">
            <a:spLocks noChangeArrowheads="1"/>
          </p:cNvSpPr>
          <p:nvPr/>
        </p:nvSpPr>
        <p:spPr bwMode="auto">
          <a:xfrm>
            <a:off x="685800" y="5486400"/>
            <a:ext cx="7772400" cy="831850"/>
          </a:xfrm>
          <a:prstGeom prst="rect">
            <a:avLst/>
          </a:prstGeom>
          <a:noFill/>
          <a:ln w="9525">
            <a:noFill/>
            <a:miter lim="800000"/>
            <a:headEnd/>
            <a:tailEnd/>
          </a:ln>
        </p:spPr>
        <p:txBody>
          <a:bodyPr>
            <a:spAutoFit/>
          </a:bodyPr>
          <a:lstStyle/>
          <a:p>
            <a:pPr algn="ctr"/>
            <a:r>
              <a:rPr lang="en-US" sz="4800" b="1" dirty="0"/>
              <a:t>B) </a:t>
            </a:r>
            <a:r>
              <a:rPr lang="en-US" sz="4800" dirty="0"/>
              <a:t>MOTTLED SKIN</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304800"/>
            <a:ext cx="7772400" cy="2597827"/>
          </a:xfrm>
          <a:prstGeom prst="rect">
            <a:avLst/>
          </a:prstGeom>
          <a:noFill/>
          <a:ln w="9525">
            <a:noFill/>
            <a:miter lim="800000"/>
            <a:headEnd/>
            <a:tailEnd/>
          </a:ln>
        </p:spPr>
        <p:txBody>
          <a:bodyPr wrap="square">
            <a:spAutoFit/>
          </a:bodyPr>
          <a:lstStyle/>
          <a:p>
            <a:pPr>
              <a:lnSpc>
                <a:spcPct val="150000"/>
              </a:lnSpc>
            </a:pPr>
            <a:r>
              <a:rPr lang="en-US" sz="2800" b="1" dirty="0" smtClean="0"/>
              <a:t>That </a:t>
            </a:r>
            <a:r>
              <a:rPr lang="en-US" sz="2800" b="1" dirty="0"/>
              <a:t>point on a ridge at or nearest to the point of divergence of two type lines, and located at or directly in front of the point of divergence.</a:t>
            </a:r>
          </a:p>
        </p:txBody>
      </p:sp>
      <p:sp>
        <p:nvSpPr>
          <p:cNvPr id="3" name="TextBox 2"/>
          <p:cNvSpPr txBox="1">
            <a:spLocks noChangeArrowheads="1"/>
          </p:cNvSpPr>
          <p:nvPr/>
        </p:nvSpPr>
        <p:spPr bwMode="auto">
          <a:xfrm>
            <a:off x="1243584" y="3733800"/>
            <a:ext cx="3505200" cy="1815882"/>
          </a:xfrm>
          <a:prstGeom prst="rect">
            <a:avLst/>
          </a:prstGeom>
          <a:noFill/>
          <a:ln w="9525">
            <a:noFill/>
            <a:miter lim="800000"/>
            <a:headEnd/>
            <a:tailEnd/>
          </a:ln>
        </p:spPr>
        <p:txBody>
          <a:bodyPr>
            <a:spAutoFit/>
          </a:bodyPr>
          <a:lstStyle/>
          <a:p>
            <a:r>
              <a:rPr lang="en-US" sz="2800" b="1" dirty="0"/>
              <a:t>A)CORE</a:t>
            </a:r>
          </a:p>
          <a:p>
            <a:r>
              <a:rPr lang="en-US" sz="2800" b="1" dirty="0" smtClean="0"/>
              <a:t>B)DOT</a:t>
            </a:r>
            <a:endParaRPr lang="en-US" sz="2800" b="1" dirty="0"/>
          </a:p>
          <a:p>
            <a:r>
              <a:rPr lang="en-US" sz="2800" b="1" dirty="0" smtClean="0"/>
              <a:t>C)FURROWS</a:t>
            </a:r>
            <a:endParaRPr lang="en-US" sz="2800" b="1" dirty="0"/>
          </a:p>
          <a:p>
            <a:r>
              <a:rPr lang="en-US" sz="2800" b="1" dirty="0" smtClean="0"/>
              <a:t>D)DELTA</a:t>
            </a:r>
            <a:endParaRPr lang="en-US" sz="2800" b="1" dirty="0"/>
          </a:p>
        </p:txBody>
      </p:sp>
      <p:sp>
        <p:nvSpPr>
          <p:cNvPr id="4" name="TextBox 3"/>
          <p:cNvSpPr txBox="1">
            <a:spLocks noChangeArrowheads="1"/>
          </p:cNvSpPr>
          <p:nvPr/>
        </p:nvSpPr>
        <p:spPr bwMode="auto">
          <a:xfrm>
            <a:off x="838200" y="5562600"/>
            <a:ext cx="7772400" cy="831850"/>
          </a:xfrm>
          <a:prstGeom prst="rect">
            <a:avLst/>
          </a:prstGeom>
          <a:noFill/>
          <a:ln w="9525">
            <a:noFill/>
            <a:miter lim="800000"/>
            <a:headEnd/>
            <a:tailEnd/>
          </a:ln>
        </p:spPr>
        <p:txBody>
          <a:bodyPr>
            <a:spAutoFit/>
          </a:bodyPr>
          <a:lstStyle/>
          <a:p>
            <a:pPr algn="ctr"/>
            <a:r>
              <a:rPr lang="en-US" sz="4800" b="1"/>
              <a:t>D) </a:t>
            </a:r>
            <a:r>
              <a:rPr lang="en-US" sz="4800"/>
              <a:t>DELTA</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533400" y="458754"/>
            <a:ext cx="7696200" cy="1077218"/>
          </a:xfrm>
          <a:prstGeom prst="rect">
            <a:avLst/>
          </a:prstGeom>
          <a:noFill/>
          <a:ln w="9525">
            <a:noFill/>
            <a:miter lim="800000"/>
            <a:headEnd/>
            <a:tailEnd/>
          </a:ln>
        </p:spPr>
        <p:txBody>
          <a:bodyPr wrap="square">
            <a:spAutoFit/>
          </a:bodyPr>
          <a:lstStyle/>
          <a:p>
            <a:endParaRPr lang="en-US" sz="3200" b="1" dirty="0"/>
          </a:p>
          <a:p>
            <a:r>
              <a:rPr lang="en-US" sz="3200" b="1" dirty="0"/>
              <a:t>What is ALPS?</a:t>
            </a:r>
          </a:p>
        </p:txBody>
      </p:sp>
      <p:sp>
        <p:nvSpPr>
          <p:cNvPr id="3" name="TextBox 2"/>
          <p:cNvSpPr txBox="1">
            <a:spLocks noChangeArrowheads="1"/>
          </p:cNvSpPr>
          <p:nvPr/>
        </p:nvSpPr>
        <p:spPr bwMode="auto">
          <a:xfrm>
            <a:off x="533400" y="1981200"/>
            <a:ext cx="8153400" cy="2062103"/>
          </a:xfrm>
          <a:prstGeom prst="rect">
            <a:avLst/>
          </a:prstGeom>
          <a:noFill/>
          <a:ln w="9525">
            <a:noFill/>
            <a:miter lim="800000"/>
            <a:headEnd/>
            <a:tailEnd/>
          </a:ln>
        </p:spPr>
        <p:txBody>
          <a:bodyPr wrap="square">
            <a:spAutoFit/>
          </a:bodyPr>
          <a:lstStyle/>
          <a:p>
            <a:r>
              <a:rPr lang="en-US" sz="3200" b="1" dirty="0"/>
              <a:t>A)</a:t>
            </a:r>
            <a:r>
              <a:rPr lang="en-US" sz="3200" dirty="0"/>
              <a:t>Automated Latent Print System</a:t>
            </a:r>
          </a:p>
          <a:p>
            <a:r>
              <a:rPr lang="en-US" sz="3200" b="1" dirty="0" smtClean="0"/>
              <a:t>B)</a:t>
            </a:r>
            <a:r>
              <a:rPr lang="en-US" sz="3200" dirty="0" smtClean="0"/>
              <a:t>Authenticated </a:t>
            </a:r>
            <a:r>
              <a:rPr lang="en-US" sz="3200" dirty="0"/>
              <a:t>Latent Print System</a:t>
            </a:r>
          </a:p>
          <a:p>
            <a:r>
              <a:rPr lang="en-US" sz="3200" b="1" dirty="0" smtClean="0"/>
              <a:t>C)</a:t>
            </a:r>
            <a:r>
              <a:rPr lang="en-US" sz="3200" dirty="0" smtClean="0"/>
              <a:t>Automated </a:t>
            </a:r>
            <a:r>
              <a:rPr lang="en-US" sz="3200" dirty="0"/>
              <a:t>Latent Pattern System</a:t>
            </a:r>
          </a:p>
          <a:p>
            <a:r>
              <a:rPr lang="en-US" sz="3200" b="1" dirty="0" smtClean="0"/>
              <a:t>D)</a:t>
            </a:r>
            <a:r>
              <a:rPr lang="en-US" sz="3200" dirty="0" smtClean="0"/>
              <a:t>Authenticated </a:t>
            </a:r>
            <a:r>
              <a:rPr lang="en-US" sz="3200" dirty="0"/>
              <a:t>Latent Pattern System</a:t>
            </a:r>
          </a:p>
        </p:txBody>
      </p:sp>
      <p:sp>
        <p:nvSpPr>
          <p:cNvPr id="4" name="TextBox 3"/>
          <p:cNvSpPr txBox="1">
            <a:spLocks noChangeArrowheads="1"/>
          </p:cNvSpPr>
          <p:nvPr/>
        </p:nvSpPr>
        <p:spPr bwMode="auto">
          <a:xfrm>
            <a:off x="685800" y="5257800"/>
            <a:ext cx="8001000" cy="708025"/>
          </a:xfrm>
          <a:prstGeom prst="rect">
            <a:avLst/>
          </a:prstGeom>
          <a:noFill/>
          <a:ln w="9525">
            <a:noFill/>
            <a:miter lim="800000"/>
            <a:headEnd/>
            <a:tailEnd/>
          </a:ln>
        </p:spPr>
        <p:txBody>
          <a:bodyPr>
            <a:spAutoFit/>
          </a:bodyPr>
          <a:lstStyle/>
          <a:p>
            <a:r>
              <a:rPr lang="en-US" sz="4000" b="1"/>
              <a:t>A) </a:t>
            </a:r>
            <a:r>
              <a:rPr lang="en-US" sz="4000"/>
              <a:t>Automated Latent Print System</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368415"/>
            <a:ext cx="8077200" cy="1815882"/>
          </a:xfrm>
          <a:prstGeom prst="rect">
            <a:avLst/>
          </a:prstGeom>
          <a:noFill/>
          <a:ln w="9525">
            <a:noFill/>
            <a:miter lim="800000"/>
            <a:headEnd/>
            <a:tailEnd/>
          </a:ln>
        </p:spPr>
        <p:txBody>
          <a:bodyPr wrap="square">
            <a:spAutoFit/>
          </a:bodyPr>
          <a:lstStyle/>
          <a:p>
            <a:pPr>
              <a:lnSpc>
                <a:spcPct val="150000"/>
              </a:lnSpc>
            </a:pPr>
            <a:r>
              <a:rPr lang="en-US" sz="2800" b="1" dirty="0" smtClean="0"/>
              <a:t>It </a:t>
            </a:r>
            <a:r>
              <a:rPr lang="en-US" sz="2800" b="1" dirty="0" smtClean="0"/>
              <a:t>is referred to as friction ridge flow and general morphological information.</a:t>
            </a:r>
            <a:endParaRPr lang="en-US" sz="2800" b="1" dirty="0"/>
          </a:p>
          <a:p>
            <a:r>
              <a:rPr lang="en-US" sz="2800" b="1" dirty="0"/>
              <a:t> </a:t>
            </a:r>
          </a:p>
        </p:txBody>
      </p:sp>
      <p:sp>
        <p:nvSpPr>
          <p:cNvPr id="7" name="TextBox 6"/>
          <p:cNvSpPr txBox="1">
            <a:spLocks noChangeArrowheads="1"/>
          </p:cNvSpPr>
          <p:nvPr/>
        </p:nvSpPr>
        <p:spPr bwMode="auto">
          <a:xfrm>
            <a:off x="1447800" y="2590800"/>
            <a:ext cx="5410200" cy="2062103"/>
          </a:xfrm>
          <a:prstGeom prst="rect">
            <a:avLst/>
          </a:prstGeom>
          <a:noFill/>
          <a:ln w="9525">
            <a:noFill/>
            <a:miter lim="800000"/>
            <a:headEnd/>
            <a:tailEnd/>
          </a:ln>
        </p:spPr>
        <p:txBody>
          <a:bodyPr>
            <a:spAutoFit/>
          </a:bodyPr>
          <a:lstStyle/>
          <a:p>
            <a:r>
              <a:rPr lang="en-US" sz="3200" b="1" dirty="0" smtClean="0"/>
              <a:t>A)level 1 detail</a:t>
            </a:r>
            <a:endParaRPr lang="en-US" sz="3200" b="1" dirty="0"/>
          </a:p>
          <a:p>
            <a:r>
              <a:rPr lang="en-US" sz="3200" b="1" dirty="0" smtClean="0"/>
              <a:t>B)Level 2 detail</a:t>
            </a:r>
            <a:endParaRPr lang="en-US" sz="3200" b="1" dirty="0"/>
          </a:p>
          <a:p>
            <a:r>
              <a:rPr lang="en-US" sz="3200" b="1" dirty="0" smtClean="0"/>
              <a:t>C)Level 3 detail</a:t>
            </a:r>
            <a:endParaRPr lang="en-US" sz="3200" b="1" dirty="0"/>
          </a:p>
          <a:p>
            <a:r>
              <a:rPr lang="en-US" sz="3200" b="1" dirty="0" smtClean="0"/>
              <a:t>D)Level 4 detail</a:t>
            </a:r>
            <a:endParaRPr lang="en-US" sz="32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A) Level 1 detail</a:t>
            </a:r>
            <a:endParaRPr lang="en-US" sz="4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3"/>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8"/>
                                        </p:tgtEl>
                                        <p:attrNameLst>
                                          <p:attrName>style.visibility</p:attrName>
                                        </p:attrNameLst>
                                      </p:cBhvr>
                                      <p:to>
                                        <p:strVal val="visible"/>
                                      </p:to>
                                    </p:set>
                                    <p:anim calcmode="discrete" valueType="clr">
                                      <p:cBhvr override="childStyle">
                                        <p:cTn id="24"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
                                        </p:tgtEl>
                                        <p:attrNameLst>
                                          <p:attrName>fillcolor</p:attrName>
                                        </p:attrNameLst>
                                      </p:cBhvr>
                                      <p:tavLst>
                                        <p:tav tm="0">
                                          <p:val>
                                            <p:clrVal>
                                              <a:schemeClr val="accent2"/>
                                            </p:clrVal>
                                          </p:val>
                                        </p:tav>
                                        <p:tav tm="50000">
                                          <p:val>
                                            <p:clrVal>
                                              <a:schemeClr val="hlink"/>
                                            </p:clrVal>
                                          </p:val>
                                        </p:tav>
                                      </p:tavLst>
                                    </p:anim>
                                    <p:set>
                                      <p:cBhvr>
                                        <p:cTn id="26" dur="80"/>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762000"/>
            <a:ext cx="7391400" cy="2031325"/>
          </a:xfrm>
          <a:prstGeom prst="rect">
            <a:avLst/>
          </a:prstGeom>
          <a:noFill/>
          <a:ln w="9525">
            <a:noFill/>
            <a:miter lim="800000"/>
            <a:headEnd/>
            <a:tailEnd/>
          </a:ln>
        </p:spPr>
        <p:txBody>
          <a:bodyPr wrap="square">
            <a:spAutoFit/>
          </a:bodyPr>
          <a:lstStyle/>
          <a:p>
            <a:pPr>
              <a:lnSpc>
                <a:spcPct val="150000"/>
              </a:lnSpc>
            </a:pPr>
            <a:r>
              <a:rPr lang="en-US" sz="2800" dirty="0" smtClean="0"/>
              <a:t>It </a:t>
            </a:r>
            <a:r>
              <a:rPr lang="en-US" sz="2800" dirty="0" smtClean="0"/>
              <a:t>is known as individual friction ridge paths and friction ridge events such as ending ridges, dots, enclosure etc.</a:t>
            </a:r>
            <a:endParaRPr lang="en-US" sz="28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B) Level 2 detail</a:t>
            </a:r>
            <a:endParaRPr lang="en-US" sz="4000" dirty="0"/>
          </a:p>
        </p:txBody>
      </p:sp>
      <p:sp>
        <p:nvSpPr>
          <p:cNvPr id="5" name="TextBox 4"/>
          <p:cNvSpPr txBox="1">
            <a:spLocks noChangeArrowheads="1"/>
          </p:cNvSpPr>
          <p:nvPr/>
        </p:nvSpPr>
        <p:spPr bwMode="auto">
          <a:xfrm>
            <a:off x="1638300" y="2977325"/>
            <a:ext cx="5410200" cy="1815882"/>
          </a:xfrm>
          <a:prstGeom prst="rect">
            <a:avLst/>
          </a:prstGeom>
          <a:noFill/>
          <a:ln w="9525">
            <a:noFill/>
            <a:miter lim="800000"/>
            <a:headEnd/>
            <a:tailEnd/>
          </a:ln>
        </p:spPr>
        <p:txBody>
          <a:bodyPr>
            <a:spAutoFit/>
          </a:bodyPr>
          <a:lstStyle/>
          <a:p>
            <a:r>
              <a:rPr lang="en-US" sz="2800" b="1" dirty="0" smtClean="0"/>
              <a:t>A)level 1 detail</a:t>
            </a:r>
            <a:endParaRPr lang="en-US" sz="2800" b="1" dirty="0"/>
          </a:p>
          <a:p>
            <a:r>
              <a:rPr lang="en-US" sz="2800" b="1" dirty="0" smtClean="0"/>
              <a:t>B)Level 2 detail</a:t>
            </a:r>
            <a:endParaRPr lang="en-US" sz="2800" b="1" dirty="0"/>
          </a:p>
          <a:p>
            <a:r>
              <a:rPr lang="en-US" sz="2800" b="1" dirty="0" smtClean="0"/>
              <a:t>C)Level 3 detail</a:t>
            </a:r>
            <a:endParaRPr lang="en-US" sz="2800" b="1" dirty="0"/>
          </a:p>
          <a:p>
            <a:r>
              <a:rPr lang="en-US" sz="2800" b="1" dirty="0" smtClean="0"/>
              <a:t>D)Level 4 detail</a:t>
            </a:r>
            <a:endParaRPr lang="en-US" sz="28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68808" y="914400"/>
            <a:ext cx="7696200" cy="1305165"/>
          </a:xfrm>
          <a:prstGeom prst="rect">
            <a:avLst/>
          </a:prstGeom>
          <a:noFill/>
          <a:ln w="9525">
            <a:noFill/>
            <a:miter lim="800000"/>
            <a:headEnd/>
            <a:tailEnd/>
          </a:ln>
        </p:spPr>
        <p:txBody>
          <a:bodyPr wrap="square">
            <a:spAutoFit/>
          </a:bodyPr>
          <a:lstStyle/>
          <a:p>
            <a:pPr>
              <a:lnSpc>
                <a:spcPct val="150000"/>
              </a:lnSpc>
            </a:pPr>
            <a:r>
              <a:rPr lang="en-US" sz="2800" b="1" dirty="0" smtClean="0"/>
              <a:t>It </a:t>
            </a:r>
            <a:r>
              <a:rPr lang="en-US" sz="2800" b="1" dirty="0" smtClean="0"/>
              <a:t>is defined as friction ridge dimensional attributes.</a:t>
            </a:r>
            <a:endParaRPr lang="en-US" sz="2800" b="1" dirty="0"/>
          </a:p>
        </p:txBody>
      </p:sp>
      <p:sp>
        <p:nvSpPr>
          <p:cNvPr id="8" name="TextBox 7"/>
          <p:cNvSpPr txBox="1">
            <a:spLocks noChangeArrowheads="1"/>
          </p:cNvSpPr>
          <p:nvPr/>
        </p:nvSpPr>
        <p:spPr bwMode="auto">
          <a:xfrm>
            <a:off x="762000" y="5562600"/>
            <a:ext cx="7772400" cy="707886"/>
          </a:xfrm>
          <a:prstGeom prst="rect">
            <a:avLst/>
          </a:prstGeom>
          <a:noFill/>
          <a:ln w="9525">
            <a:noFill/>
            <a:miter lim="800000"/>
            <a:headEnd/>
            <a:tailEnd/>
          </a:ln>
        </p:spPr>
        <p:txBody>
          <a:bodyPr>
            <a:spAutoFit/>
          </a:bodyPr>
          <a:lstStyle/>
          <a:p>
            <a:pPr algn="ctr"/>
            <a:r>
              <a:rPr lang="en-US" sz="4000" b="1" dirty="0" smtClean="0"/>
              <a:t>C) Level 3 detail</a:t>
            </a:r>
            <a:endParaRPr lang="en-US" sz="4000" dirty="0"/>
          </a:p>
        </p:txBody>
      </p:sp>
      <p:sp>
        <p:nvSpPr>
          <p:cNvPr id="5" name="TextBox 4"/>
          <p:cNvSpPr txBox="1">
            <a:spLocks noChangeArrowheads="1"/>
          </p:cNvSpPr>
          <p:nvPr/>
        </p:nvSpPr>
        <p:spPr bwMode="auto">
          <a:xfrm>
            <a:off x="1511808" y="2590800"/>
            <a:ext cx="5410200" cy="2062103"/>
          </a:xfrm>
          <a:prstGeom prst="rect">
            <a:avLst/>
          </a:prstGeom>
          <a:noFill/>
          <a:ln w="9525">
            <a:noFill/>
            <a:miter lim="800000"/>
            <a:headEnd/>
            <a:tailEnd/>
          </a:ln>
        </p:spPr>
        <p:txBody>
          <a:bodyPr>
            <a:spAutoFit/>
          </a:bodyPr>
          <a:lstStyle/>
          <a:p>
            <a:r>
              <a:rPr lang="en-US" sz="3200" b="1" dirty="0" smtClean="0"/>
              <a:t>A)level 1 detail</a:t>
            </a:r>
            <a:endParaRPr lang="en-US" sz="3200" b="1" dirty="0"/>
          </a:p>
          <a:p>
            <a:r>
              <a:rPr lang="en-US" sz="3200" b="1" dirty="0" smtClean="0"/>
              <a:t>B)Level 2 detail</a:t>
            </a:r>
            <a:endParaRPr lang="en-US" sz="3200" b="1" dirty="0"/>
          </a:p>
          <a:p>
            <a:r>
              <a:rPr lang="en-US" sz="3200" b="1" dirty="0" smtClean="0"/>
              <a:t>C)Level 3 detail</a:t>
            </a:r>
            <a:endParaRPr lang="en-US" sz="3200" b="1" dirty="0"/>
          </a:p>
          <a:p>
            <a:r>
              <a:rPr lang="en-US" sz="3200" b="1" dirty="0" smtClean="0"/>
              <a:t>D)Level 4 detail</a:t>
            </a:r>
            <a:endParaRPr lang="en-US" sz="32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1066800"/>
            <a:ext cx="7848600" cy="830997"/>
          </a:xfrm>
          <a:prstGeom prst="rect">
            <a:avLst/>
          </a:prstGeom>
          <a:noFill/>
          <a:ln w="9525">
            <a:noFill/>
            <a:miter lim="800000"/>
            <a:headEnd/>
            <a:tailEnd/>
          </a:ln>
        </p:spPr>
        <p:txBody>
          <a:bodyPr wrap="square">
            <a:spAutoFit/>
          </a:bodyPr>
          <a:lstStyle/>
          <a:p>
            <a:pPr>
              <a:lnSpc>
                <a:spcPct val="150000"/>
              </a:lnSpc>
            </a:pPr>
            <a:r>
              <a:rPr lang="en-US" sz="3200" dirty="0" smtClean="0"/>
              <a:t>It </a:t>
            </a:r>
            <a:r>
              <a:rPr lang="en-US" sz="3200" dirty="0" smtClean="0"/>
              <a:t>is also known as ridge characteristics. </a:t>
            </a:r>
            <a:endParaRPr lang="en-US" sz="32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D) All of the above</a:t>
            </a:r>
            <a:endParaRPr lang="en-US" sz="4000" dirty="0"/>
          </a:p>
        </p:txBody>
      </p:sp>
      <p:sp>
        <p:nvSpPr>
          <p:cNvPr id="5" name="TextBox 4"/>
          <p:cNvSpPr txBox="1">
            <a:spLocks noChangeArrowheads="1"/>
          </p:cNvSpPr>
          <p:nvPr/>
        </p:nvSpPr>
        <p:spPr bwMode="auto">
          <a:xfrm>
            <a:off x="1524000" y="2362200"/>
            <a:ext cx="5410200" cy="2062103"/>
          </a:xfrm>
          <a:prstGeom prst="rect">
            <a:avLst/>
          </a:prstGeom>
          <a:noFill/>
          <a:ln w="9525">
            <a:noFill/>
            <a:miter lim="800000"/>
            <a:headEnd/>
            <a:tailEnd/>
          </a:ln>
        </p:spPr>
        <p:txBody>
          <a:bodyPr>
            <a:spAutoFit/>
          </a:bodyPr>
          <a:lstStyle/>
          <a:p>
            <a:r>
              <a:rPr lang="en-US" sz="3200" b="1" dirty="0" smtClean="0"/>
              <a:t>A)minutiae</a:t>
            </a:r>
            <a:endParaRPr lang="en-US" sz="3200" b="1" dirty="0"/>
          </a:p>
          <a:p>
            <a:r>
              <a:rPr lang="en-US" sz="3200" b="1" dirty="0" smtClean="0"/>
              <a:t>B)</a:t>
            </a:r>
            <a:r>
              <a:rPr lang="en-US" sz="3200" b="1" dirty="0" err="1" smtClean="0"/>
              <a:t>typica</a:t>
            </a:r>
            <a:endParaRPr lang="en-US" sz="3200" b="1" dirty="0"/>
          </a:p>
          <a:p>
            <a:r>
              <a:rPr lang="en-US" sz="3200" b="1" dirty="0" smtClean="0"/>
              <a:t>C)Galton details</a:t>
            </a:r>
            <a:endParaRPr lang="en-US" sz="3200" b="1" dirty="0"/>
          </a:p>
          <a:p>
            <a:r>
              <a:rPr lang="en-US" sz="3200" b="1" dirty="0" smtClean="0"/>
              <a:t>D)All of the above</a:t>
            </a:r>
            <a:endParaRPr lang="en-US" sz="32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304800" y="1447800"/>
            <a:ext cx="7543800" cy="830997"/>
          </a:xfrm>
          <a:prstGeom prst="rect">
            <a:avLst/>
          </a:prstGeom>
          <a:noFill/>
          <a:ln w="9525">
            <a:noFill/>
            <a:miter lim="800000"/>
            <a:headEnd/>
            <a:tailEnd/>
          </a:ln>
        </p:spPr>
        <p:txBody>
          <a:bodyPr wrap="square">
            <a:spAutoFit/>
          </a:bodyPr>
          <a:lstStyle/>
          <a:p>
            <a:pPr>
              <a:lnSpc>
                <a:spcPct val="150000"/>
              </a:lnSpc>
            </a:pPr>
            <a:r>
              <a:rPr lang="en-US" sz="3200" dirty="0" smtClean="0"/>
              <a:t>Galton </a:t>
            </a:r>
            <a:r>
              <a:rPr lang="en-US" sz="3200" dirty="0" smtClean="0"/>
              <a:t>details are best described as </a:t>
            </a:r>
            <a:endParaRPr lang="en-US" sz="3200"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B) Level 2 detail</a:t>
            </a:r>
            <a:endParaRPr lang="en-US" sz="4000" dirty="0"/>
          </a:p>
        </p:txBody>
      </p:sp>
      <p:sp>
        <p:nvSpPr>
          <p:cNvPr id="5" name="TextBox 4"/>
          <p:cNvSpPr txBox="1">
            <a:spLocks noChangeArrowheads="1"/>
          </p:cNvSpPr>
          <p:nvPr/>
        </p:nvSpPr>
        <p:spPr bwMode="auto">
          <a:xfrm>
            <a:off x="1447800" y="2590800"/>
            <a:ext cx="5410200" cy="2062103"/>
          </a:xfrm>
          <a:prstGeom prst="rect">
            <a:avLst/>
          </a:prstGeom>
          <a:noFill/>
          <a:ln w="9525">
            <a:noFill/>
            <a:miter lim="800000"/>
            <a:headEnd/>
            <a:tailEnd/>
          </a:ln>
        </p:spPr>
        <p:txBody>
          <a:bodyPr>
            <a:spAutoFit/>
          </a:bodyPr>
          <a:lstStyle/>
          <a:p>
            <a:r>
              <a:rPr lang="en-US" sz="3200" b="1" dirty="0" smtClean="0"/>
              <a:t>A)level 1 detail</a:t>
            </a:r>
            <a:endParaRPr lang="en-US" sz="3200" b="1" dirty="0"/>
          </a:p>
          <a:p>
            <a:r>
              <a:rPr lang="en-US" sz="3200" b="1" dirty="0" smtClean="0"/>
              <a:t>B)Level 2 detail</a:t>
            </a:r>
            <a:endParaRPr lang="en-US" sz="3200" b="1" dirty="0"/>
          </a:p>
          <a:p>
            <a:r>
              <a:rPr lang="en-US" sz="3200" b="1" dirty="0" smtClean="0"/>
              <a:t>C)Level 3 detail</a:t>
            </a:r>
            <a:endParaRPr lang="en-US" sz="3200" b="1" dirty="0"/>
          </a:p>
          <a:p>
            <a:r>
              <a:rPr lang="en-US" sz="3200" b="1" dirty="0" smtClean="0"/>
              <a:t>D)Level 4 detail</a:t>
            </a:r>
            <a:endParaRPr lang="en-US" sz="32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66700" y="609600"/>
            <a:ext cx="7924800" cy="2123658"/>
          </a:xfrm>
          <a:prstGeom prst="rect">
            <a:avLst/>
          </a:prstGeom>
          <a:noFill/>
          <a:ln w="9525">
            <a:noFill/>
            <a:miter lim="800000"/>
            <a:headEnd/>
            <a:tailEnd/>
          </a:ln>
        </p:spPr>
        <p:txBody>
          <a:bodyPr wrap="square">
            <a:spAutoFit/>
          </a:bodyPr>
          <a:lstStyle/>
          <a:p>
            <a:endParaRPr lang="en-US" sz="2400" b="1" dirty="0"/>
          </a:p>
          <a:p>
            <a:pPr>
              <a:lnSpc>
                <a:spcPct val="150000"/>
              </a:lnSpc>
            </a:pPr>
            <a:r>
              <a:rPr lang="en-US" sz="2400" b="1" dirty="0" smtClean="0"/>
              <a:t>What Henry classification involves ridge counting the </a:t>
            </a:r>
            <a:r>
              <a:rPr lang="en-US" sz="2400" b="1" dirty="0"/>
              <a:t>first loop in the ten print card starting from the right thumb except the little </a:t>
            </a:r>
            <a:r>
              <a:rPr lang="en-US" sz="2400" b="1" dirty="0" smtClean="0"/>
              <a:t>fingers?</a:t>
            </a:r>
            <a:endParaRPr lang="en-US" sz="2400" b="1" dirty="0"/>
          </a:p>
        </p:txBody>
      </p:sp>
      <p:sp>
        <p:nvSpPr>
          <p:cNvPr id="3" name="TextBox 2"/>
          <p:cNvSpPr txBox="1">
            <a:spLocks noChangeArrowheads="1"/>
          </p:cNvSpPr>
          <p:nvPr/>
        </p:nvSpPr>
        <p:spPr bwMode="auto">
          <a:xfrm>
            <a:off x="1295400" y="3352800"/>
            <a:ext cx="5562600" cy="1815882"/>
          </a:xfrm>
          <a:prstGeom prst="rect">
            <a:avLst/>
          </a:prstGeom>
          <a:noFill/>
          <a:ln w="9525">
            <a:noFill/>
            <a:miter lim="800000"/>
            <a:headEnd/>
            <a:tailEnd/>
          </a:ln>
        </p:spPr>
        <p:txBody>
          <a:bodyPr wrap="square">
            <a:spAutoFit/>
          </a:bodyPr>
          <a:lstStyle/>
          <a:p>
            <a:r>
              <a:rPr lang="en-US" sz="2800" b="1" dirty="0"/>
              <a:t>A)</a:t>
            </a:r>
            <a:r>
              <a:rPr lang="en-US" sz="2800" dirty="0"/>
              <a:t>Final Classification</a:t>
            </a:r>
          </a:p>
          <a:p>
            <a:r>
              <a:rPr lang="en-US" sz="2800" b="1" dirty="0" smtClean="0"/>
              <a:t>B)</a:t>
            </a:r>
            <a:r>
              <a:rPr lang="en-US" sz="2800" dirty="0" smtClean="0"/>
              <a:t>Key </a:t>
            </a:r>
            <a:r>
              <a:rPr lang="en-US" sz="2800" dirty="0"/>
              <a:t>Classification</a:t>
            </a:r>
          </a:p>
          <a:p>
            <a:r>
              <a:rPr lang="en-US" sz="2800" b="1" dirty="0" smtClean="0"/>
              <a:t>C)</a:t>
            </a:r>
            <a:r>
              <a:rPr lang="en-US" sz="2800" dirty="0" smtClean="0"/>
              <a:t>Major </a:t>
            </a:r>
            <a:r>
              <a:rPr lang="en-US" sz="2800" dirty="0"/>
              <a:t>Classification</a:t>
            </a:r>
          </a:p>
          <a:p>
            <a:r>
              <a:rPr lang="en-US" sz="2800" b="1" dirty="0" smtClean="0"/>
              <a:t>D)</a:t>
            </a:r>
            <a:r>
              <a:rPr lang="en-US" sz="2800" dirty="0" smtClean="0"/>
              <a:t>Primary </a:t>
            </a:r>
            <a:r>
              <a:rPr lang="en-US" sz="2800" dirty="0"/>
              <a:t>Classification</a:t>
            </a:r>
          </a:p>
        </p:txBody>
      </p:sp>
      <p:sp>
        <p:nvSpPr>
          <p:cNvPr id="6" name="TextBox 5"/>
          <p:cNvSpPr txBox="1">
            <a:spLocks noChangeArrowheads="1"/>
          </p:cNvSpPr>
          <p:nvPr/>
        </p:nvSpPr>
        <p:spPr bwMode="auto">
          <a:xfrm>
            <a:off x="609600" y="5562600"/>
            <a:ext cx="7772400" cy="769938"/>
          </a:xfrm>
          <a:prstGeom prst="rect">
            <a:avLst/>
          </a:prstGeom>
          <a:noFill/>
          <a:ln w="9525">
            <a:noFill/>
            <a:miter lim="800000"/>
            <a:headEnd/>
            <a:tailEnd/>
          </a:ln>
        </p:spPr>
        <p:txBody>
          <a:bodyPr>
            <a:spAutoFit/>
          </a:bodyPr>
          <a:lstStyle/>
          <a:p>
            <a:pPr algn="ctr"/>
            <a:r>
              <a:rPr lang="en-US" sz="4400" b="1"/>
              <a:t>B) </a:t>
            </a:r>
            <a:r>
              <a:rPr lang="en-US" sz="4400"/>
              <a:t>Key Classification</a:t>
            </a:r>
          </a:p>
        </p:txBody>
      </p:sp>
      <p:sp>
        <p:nvSpPr>
          <p:cNvPr id="4" name="Footer Placeholder 3"/>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6"/>
                                        </p:tgtEl>
                                        <p:attrNameLst>
                                          <p:attrName>style.visibility</p:attrName>
                                        </p:attrNameLst>
                                      </p:cBhvr>
                                      <p:to>
                                        <p:strVal val="visible"/>
                                      </p:to>
                                    </p:set>
                                    <p:anim calcmode="discrete" valueType="clr">
                                      <p:cBhvr override="childStyle">
                                        <p:cTn id="24"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6"/>
                                        </p:tgtEl>
                                        <p:attrNameLst>
                                          <p:attrName>fillcolor</p:attrName>
                                        </p:attrNameLst>
                                      </p:cBhvr>
                                      <p:tavLst>
                                        <p:tav tm="0">
                                          <p:val>
                                            <p:clrVal>
                                              <a:schemeClr val="accent2"/>
                                            </p:clrVal>
                                          </p:val>
                                        </p:tav>
                                        <p:tav tm="50000">
                                          <p:val>
                                            <p:clrVal>
                                              <a:schemeClr val="hlink"/>
                                            </p:clrVal>
                                          </p:val>
                                        </p:tav>
                                      </p:tavLst>
                                    </p:anim>
                                    <p:set>
                                      <p:cBhvr>
                                        <p:cTn id="26" dur="80"/>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57200" y="1219199"/>
            <a:ext cx="7086600" cy="1305165"/>
          </a:xfrm>
          <a:prstGeom prst="rect">
            <a:avLst/>
          </a:prstGeom>
          <a:noFill/>
          <a:ln w="9525">
            <a:noFill/>
            <a:miter lim="800000"/>
            <a:headEnd/>
            <a:tailEnd/>
          </a:ln>
        </p:spPr>
        <p:txBody>
          <a:bodyPr>
            <a:spAutoFit/>
          </a:bodyPr>
          <a:lstStyle/>
          <a:p>
            <a:pPr>
              <a:lnSpc>
                <a:spcPct val="150000"/>
              </a:lnSpc>
            </a:pPr>
            <a:r>
              <a:rPr lang="en-US" sz="2800" b="1" dirty="0" smtClean="0"/>
              <a:t>It </a:t>
            </a:r>
            <a:r>
              <a:rPr lang="en-US" sz="2800" b="1" dirty="0" smtClean="0"/>
              <a:t>is the point at which one friction ridge divides into three friction ridges.</a:t>
            </a:r>
            <a:endParaRPr lang="en-US" sz="2800" b="1" dirty="0"/>
          </a:p>
        </p:txBody>
      </p:sp>
      <p:sp>
        <p:nvSpPr>
          <p:cNvPr id="8" name="TextBox 7"/>
          <p:cNvSpPr txBox="1">
            <a:spLocks noChangeArrowheads="1"/>
          </p:cNvSpPr>
          <p:nvPr/>
        </p:nvSpPr>
        <p:spPr bwMode="auto">
          <a:xfrm>
            <a:off x="762000" y="5534025"/>
            <a:ext cx="7772400" cy="707886"/>
          </a:xfrm>
          <a:prstGeom prst="rect">
            <a:avLst/>
          </a:prstGeom>
          <a:noFill/>
          <a:ln w="9525">
            <a:noFill/>
            <a:miter lim="800000"/>
            <a:headEnd/>
            <a:tailEnd/>
          </a:ln>
        </p:spPr>
        <p:txBody>
          <a:bodyPr>
            <a:spAutoFit/>
          </a:bodyPr>
          <a:lstStyle/>
          <a:p>
            <a:pPr algn="ctr"/>
            <a:r>
              <a:rPr lang="en-US" sz="4000" b="1" dirty="0" smtClean="0"/>
              <a:t>D) None of the above</a:t>
            </a:r>
            <a:endParaRPr lang="en-US" sz="4000" dirty="0"/>
          </a:p>
        </p:txBody>
      </p:sp>
      <p:sp>
        <p:nvSpPr>
          <p:cNvPr id="7" name="TextBox 6"/>
          <p:cNvSpPr txBox="1">
            <a:spLocks noChangeArrowheads="1"/>
          </p:cNvSpPr>
          <p:nvPr/>
        </p:nvSpPr>
        <p:spPr bwMode="auto">
          <a:xfrm>
            <a:off x="1524000" y="2609088"/>
            <a:ext cx="5410200" cy="2123658"/>
          </a:xfrm>
          <a:prstGeom prst="rect">
            <a:avLst/>
          </a:prstGeom>
          <a:noFill/>
          <a:ln w="9525">
            <a:noFill/>
            <a:miter lim="800000"/>
            <a:headEnd/>
            <a:tailEnd/>
          </a:ln>
        </p:spPr>
        <p:txBody>
          <a:bodyPr>
            <a:spAutoFit/>
          </a:bodyPr>
          <a:lstStyle/>
          <a:p>
            <a:r>
              <a:rPr lang="en-US" sz="2000" b="1" dirty="0"/>
              <a:t/>
            </a:r>
            <a:br>
              <a:rPr lang="en-US" sz="2000" b="1" dirty="0"/>
            </a:br>
            <a:r>
              <a:rPr lang="en-US" sz="2800" b="1" dirty="0" smtClean="0"/>
              <a:t>A)trident </a:t>
            </a:r>
            <a:endParaRPr lang="en-US" sz="2800" b="1" dirty="0"/>
          </a:p>
          <a:p>
            <a:r>
              <a:rPr lang="en-US" sz="2800" b="1" dirty="0" smtClean="0"/>
              <a:t>B)webbing</a:t>
            </a:r>
            <a:endParaRPr lang="en-US" sz="2800" b="1" dirty="0"/>
          </a:p>
          <a:p>
            <a:r>
              <a:rPr lang="en-US" sz="2800" b="1" dirty="0" smtClean="0"/>
              <a:t>C)</a:t>
            </a:r>
            <a:r>
              <a:rPr lang="en-US" sz="2800" b="1" dirty="0" err="1" smtClean="0"/>
              <a:t>trifork</a:t>
            </a:r>
            <a:endParaRPr lang="en-US" sz="2800" b="1" dirty="0"/>
          </a:p>
          <a:p>
            <a:r>
              <a:rPr lang="en-US" sz="2800" b="1" dirty="0" smtClean="0"/>
              <a:t>D)None </a:t>
            </a:r>
            <a:r>
              <a:rPr lang="en-US" sz="2800" b="1" dirty="0" smtClean="0"/>
              <a:t>of the above</a:t>
            </a:r>
            <a:endParaRPr lang="en-US" sz="2800" b="1"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
          <p:cNvSpPr>
            <a:spLocks noChangeArrowheads="1"/>
          </p:cNvSpPr>
          <p:nvPr/>
        </p:nvSpPr>
        <p:spPr bwMode="auto">
          <a:xfrm>
            <a:off x="457200" y="914400"/>
            <a:ext cx="7543800" cy="5078313"/>
          </a:xfrm>
          <a:prstGeom prst="rect">
            <a:avLst/>
          </a:prstGeom>
          <a:noFill/>
          <a:ln w="9525">
            <a:noFill/>
            <a:miter lim="800000"/>
            <a:headEnd/>
            <a:tailEnd/>
          </a:ln>
        </p:spPr>
        <p:txBody>
          <a:bodyPr wrap="square">
            <a:spAutoFit/>
          </a:bodyPr>
          <a:lstStyle/>
          <a:p>
            <a:r>
              <a:rPr lang="en-US" sz="3600" b="1" dirty="0" smtClean="0"/>
              <a:t>Approximately </a:t>
            </a:r>
            <a:r>
              <a:rPr lang="en-US" sz="3600" b="1" dirty="0"/>
              <a:t>25% of the population falls into which primary </a:t>
            </a:r>
            <a:r>
              <a:rPr lang="en-US" sz="3600" b="1" dirty="0" smtClean="0"/>
              <a:t>classification?</a:t>
            </a:r>
            <a:endParaRPr lang="en-US" sz="3600" b="1" dirty="0"/>
          </a:p>
          <a:p>
            <a:endParaRPr lang="en-US" sz="3600" b="1" dirty="0"/>
          </a:p>
          <a:p>
            <a:r>
              <a:rPr lang="en-US" sz="3600" b="1" dirty="0" smtClean="0"/>
              <a:t>A</a:t>
            </a:r>
            <a:r>
              <a:rPr lang="en-US" sz="3600" b="1" dirty="0"/>
              <a:t>)	0/0</a:t>
            </a:r>
          </a:p>
          <a:p>
            <a:r>
              <a:rPr lang="en-US" sz="3600" b="1" dirty="0"/>
              <a:t>B)	25/25</a:t>
            </a:r>
          </a:p>
          <a:p>
            <a:r>
              <a:rPr lang="en-US" sz="3600" b="1" dirty="0"/>
              <a:t>C)	1/1</a:t>
            </a:r>
          </a:p>
          <a:p>
            <a:r>
              <a:rPr lang="en-US" sz="3600" b="1" dirty="0"/>
              <a:t>D)	20/20</a:t>
            </a:r>
          </a:p>
          <a:p>
            <a:r>
              <a:rPr lang="en-US" sz="3600" b="1" dirty="0"/>
              <a:t>E)	50/50</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5234">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
          <p:cNvSpPr>
            <a:spLocks noChangeArrowheads="1"/>
          </p:cNvSpPr>
          <p:nvPr/>
        </p:nvSpPr>
        <p:spPr bwMode="auto">
          <a:xfrm>
            <a:off x="609600" y="1219200"/>
            <a:ext cx="7696200" cy="3970318"/>
          </a:xfrm>
          <a:prstGeom prst="rect">
            <a:avLst/>
          </a:prstGeom>
          <a:noFill/>
          <a:ln w="9525">
            <a:noFill/>
            <a:miter lim="800000"/>
            <a:headEnd/>
            <a:tailEnd/>
          </a:ln>
        </p:spPr>
        <p:txBody>
          <a:bodyPr>
            <a:spAutoFit/>
          </a:bodyPr>
          <a:lstStyle/>
          <a:p>
            <a:r>
              <a:rPr lang="en-US" sz="3600" b="1" dirty="0" smtClean="0"/>
              <a:t>The </a:t>
            </a:r>
            <a:r>
              <a:rPr lang="en-US" sz="3600" b="1" dirty="0"/>
              <a:t>intrinsic or innate ridge formations are </a:t>
            </a:r>
            <a:r>
              <a:rPr lang="en-US" sz="3600" b="1" dirty="0" smtClean="0"/>
              <a:t>called</a:t>
            </a:r>
          </a:p>
          <a:p>
            <a:r>
              <a:rPr lang="en-US" sz="3600" b="1" dirty="0"/>
              <a:t>	</a:t>
            </a:r>
          </a:p>
          <a:p>
            <a:r>
              <a:rPr lang="en-US" sz="3600" b="1" dirty="0"/>
              <a:t>A)	Level 1 detail</a:t>
            </a:r>
          </a:p>
          <a:p>
            <a:r>
              <a:rPr lang="en-US" sz="3600" b="1" dirty="0"/>
              <a:t>B)	Level 2 detail</a:t>
            </a:r>
          </a:p>
          <a:p>
            <a:r>
              <a:rPr lang="en-US" sz="3600" b="1" dirty="0"/>
              <a:t>C)	Level 3 detail</a:t>
            </a:r>
          </a:p>
          <a:p>
            <a:r>
              <a:rPr lang="en-US" sz="3600" b="1" dirty="0"/>
              <a:t>D)	Level 4 detail</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8546">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
          <p:cNvSpPr>
            <a:spLocks noChangeArrowheads="1"/>
          </p:cNvSpPr>
          <p:nvPr/>
        </p:nvSpPr>
        <p:spPr bwMode="auto">
          <a:xfrm>
            <a:off x="304800" y="1414272"/>
            <a:ext cx="7424738" cy="4524315"/>
          </a:xfrm>
          <a:prstGeom prst="rect">
            <a:avLst/>
          </a:prstGeom>
          <a:noFill/>
          <a:ln w="9525">
            <a:noFill/>
            <a:miter lim="800000"/>
            <a:headEnd/>
            <a:tailEnd/>
          </a:ln>
        </p:spPr>
        <p:txBody>
          <a:bodyPr>
            <a:spAutoFit/>
          </a:bodyPr>
          <a:lstStyle/>
          <a:p>
            <a:r>
              <a:rPr lang="en-US" sz="3200" b="1" dirty="0" smtClean="0"/>
              <a:t>When </a:t>
            </a:r>
            <a:r>
              <a:rPr lang="en-US" sz="3200" b="1" dirty="0"/>
              <a:t>two bifurcations form on the same ridge facing each other and their branches join, the formation is </a:t>
            </a:r>
            <a:r>
              <a:rPr lang="en-US" sz="3200" b="1" dirty="0" smtClean="0"/>
              <a:t>called</a:t>
            </a:r>
          </a:p>
          <a:p>
            <a:endParaRPr lang="en-US" sz="3200" b="1" dirty="0"/>
          </a:p>
          <a:p>
            <a:r>
              <a:rPr lang="en-US" sz="3200" b="1" dirty="0" smtClean="0"/>
              <a:t>A</a:t>
            </a:r>
            <a:r>
              <a:rPr lang="en-US" sz="3200" b="1" dirty="0"/>
              <a:t>)	spur</a:t>
            </a:r>
          </a:p>
          <a:p>
            <a:r>
              <a:rPr lang="en-US" sz="3200" b="1" dirty="0"/>
              <a:t>B)	dot</a:t>
            </a:r>
          </a:p>
          <a:p>
            <a:r>
              <a:rPr lang="en-US" sz="3200" b="1" dirty="0"/>
              <a:t>C)	enclosure</a:t>
            </a:r>
          </a:p>
          <a:p>
            <a:r>
              <a:rPr lang="en-US" sz="3200" b="1" dirty="0"/>
              <a:t>D)	trifurcation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9570">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
          <p:cNvSpPr>
            <a:spLocks noChangeArrowheads="1"/>
          </p:cNvSpPr>
          <p:nvPr/>
        </p:nvSpPr>
        <p:spPr bwMode="auto">
          <a:xfrm>
            <a:off x="609600" y="1143000"/>
            <a:ext cx="8153400" cy="4524315"/>
          </a:xfrm>
          <a:prstGeom prst="rect">
            <a:avLst/>
          </a:prstGeom>
          <a:noFill/>
          <a:ln w="9525">
            <a:noFill/>
            <a:miter lim="800000"/>
            <a:headEnd/>
            <a:tailEnd/>
          </a:ln>
        </p:spPr>
        <p:txBody>
          <a:bodyPr>
            <a:spAutoFit/>
          </a:bodyPr>
          <a:lstStyle/>
          <a:p>
            <a:r>
              <a:rPr lang="en-US" sz="3200" b="1" dirty="0" smtClean="0"/>
              <a:t>A </a:t>
            </a:r>
            <a:r>
              <a:rPr lang="en-US" sz="3200" b="1" dirty="0"/>
              <a:t>whorl in the right middle finger would be given the numerical value of __ in calculating the Primary Value of the Henry Classification System</a:t>
            </a:r>
            <a:r>
              <a:rPr lang="en-US" sz="3200" b="1" dirty="0" smtClean="0"/>
              <a:t>.</a:t>
            </a:r>
          </a:p>
          <a:p>
            <a:endParaRPr lang="en-US" sz="3200" b="1" dirty="0"/>
          </a:p>
          <a:p>
            <a:r>
              <a:rPr lang="en-US" sz="3200" b="1" dirty="0" smtClean="0"/>
              <a:t>A</a:t>
            </a:r>
            <a:r>
              <a:rPr lang="en-US" sz="3200" b="1" dirty="0"/>
              <a:t>)	2</a:t>
            </a:r>
          </a:p>
          <a:p>
            <a:r>
              <a:rPr lang="en-US" sz="3200" b="1" dirty="0"/>
              <a:t>B)	4</a:t>
            </a:r>
          </a:p>
          <a:p>
            <a:r>
              <a:rPr lang="en-US" sz="3200" b="1" dirty="0"/>
              <a:t>C)	8</a:t>
            </a:r>
          </a:p>
          <a:p>
            <a:r>
              <a:rPr lang="en-US" sz="3200" b="1" dirty="0"/>
              <a:t>D)	16</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366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1"/>
          <p:cNvSpPr>
            <a:spLocks noChangeArrowheads="1"/>
          </p:cNvSpPr>
          <p:nvPr/>
        </p:nvSpPr>
        <p:spPr bwMode="auto">
          <a:xfrm>
            <a:off x="601218" y="1371600"/>
            <a:ext cx="7543800" cy="3539430"/>
          </a:xfrm>
          <a:prstGeom prst="rect">
            <a:avLst/>
          </a:prstGeom>
          <a:noFill/>
          <a:ln w="9525">
            <a:noFill/>
            <a:miter lim="800000"/>
            <a:headEnd/>
            <a:tailEnd/>
          </a:ln>
        </p:spPr>
        <p:txBody>
          <a:bodyPr>
            <a:spAutoFit/>
          </a:bodyPr>
          <a:lstStyle/>
          <a:p>
            <a:r>
              <a:rPr lang="en-US" sz="3200" b="1" dirty="0" smtClean="0"/>
              <a:t>Congenital </a:t>
            </a:r>
            <a:r>
              <a:rPr lang="en-US" sz="3200" b="1" dirty="0"/>
              <a:t>absence of friction ridge skin is known as:	</a:t>
            </a:r>
            <a:endParaRPr lang="en-US" sz="3200" b="1" dirty="0" smtClean="0"/>
          </a:p>
          <a:p>
            <a:endParaRPr lang="en-US" sz="3200" b="1" dirty="0"/>
          </a:p>
          <a:p>
            <a:r>
              <a:rPr lang="en-US" sz="3200" b="1" dirty="0"/>
              <a:t>A)	ridge </a:t>
            </a:r>
            <a:r>
              <a:rPr lang="en-US" sz="3200" b="1" dirty="0" smtClean="0"/>
              <a:t>dysplasia</a:t>
            </a:r>
            <a:endParaRPr lang="en-US" sz="3200" b="1" dirty="0"/>
          </a:p>
          <a:p>
            <a:r>
              <a:rPr lang="en-US" sz="3200" b="1" dirty="0"/>
              <a:t>B)	ridge </a:t>
            </a:r>
            <a:r>
              <a:rPr lang="en-US" sz="3200" b="1" dirty="0" err="1"/>
              <a:t>aplasia</a:t>
            </a:r>
            <a:endParaRPr lang="en-US" sz="3200" b="1" dirty="0"/>
          </a:p>
          <a:p>
            <a:r>
              <a:rPr lang="en-US" sz="3200" b="1" dirty="0"/>
              <a:t>C)	ridge dysphasia</a:t>
            </a:r>
          </a:p>
          <a:p>
            <a:r>
              <a:rPr lang="en-US" sz="3200" b="1" dirty="0"/>
              <a:t>D)	none of the above</a:t>
            </a:r>
          </a:p>
        </p:txBody>
      </p:sp>
      <p:pic>
        <p:nvPicPr>
          <p:cNvPr id="1026" name="Picture 2"/>
          <p:cNvPicPr>
            <a:picLocks noChangeAspect="1" noChangeArrowheads="1"/>
          </p:cNvPicPr>
          <p:nvPr/>
        </p:nvPicPr>
        <p:blipFill>
          <a:blip r:embed="rId3"/>
          <a:srcRect/>
          <a:stretch>
            <a:fillRect/>
          </a:stretch>
        </p:blipFill>
        <p:spPr bwMode="auto">
          <a:xfrm>
            <a:off x="1984248" y="5096256"/>
            <a:ext cx="5819775" cy="6096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4985575" y="3352800"/>
            <a:ext cx="3371850" cy="676275"/>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4690">
                                            <p:txEl>
                                              <p:pRg st="3" end="3"/>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
          <p:cNvSpPr>
            <a:spLocks noChangeArrowheads="1"/>
          </p:cNvSpPr>
          <p:nvPr/>
        </p:nvSpPr>
        <p:spPr bwMode="auto">
          <a:xfrm>
            <a:off x="685800" y="1447800"/>
            <a:ext cx="6324600" cy="4031873"/>
          </a:xfrm>
          <a:prstGeom prst="rect">
            <a:avLst/>
          </a:prstGeom>
          <a:noFill/>
          <a:ln w="9525">
            <a:noFill/>
            <a:miter lim="800000"/>
            <a:headEnd/>
            <a:tailEnd/>
          </a:ln>
        </p:spPr>
        <p:txBody>
          <a:bodyPr>
            <a:spAutoFit/>
          </a:bodyPr>
          <a:lstStyle/>
          <a:p>
            <a:r>
              <a:rPr lang="en-US" sz="3200" b="1" dirty="0" smtClean="0"/>
              <a:t>The </a:t>
            </a:r>
            <a:r>
              <a:rPr lang="en-US" sz="3200" b="1" dirty="0"/>
              <a:t>core of a loop is placed upon or within _____.</a:t>
            </a:r>
          </a:p>
          <a:p>
            <a:endParaRPr lang="en-US" sz="3200" b="1" dirty="0"/>
          </a:p>
          <a:p>
            <a:r>
              <a:rPr lang="en-US" sz="3200" b="1" dirty="0"/>
              <a:t>A)	the innermost sufficient </a:t>
            </a:r>
            <a:r>
              <a:rPr lang="en-US" sz="3200" b="1" dirty="0" err="1"/>
              <a:t>recurve</a:t>
            </a:r>
            <a:endParaRPr lang="en-US" sz="3200" b="1" dirty="0"/>
          </a:p>
          <a:p>
            <a:r>
              <a:rPr lang="en-US" sz="3200" b="1" dirty="0"/>
              <a:t>B)	the innermost ridge</a:t>
            </a:r>
          </a:p>
          <a:p>
            <a:r>
              <a:rPr lang="en-US" sz="3200" b="1" dirty="0"/>
              <a:t>C)	the innermost </a:t>
            </a:r>
            <a:r>
              <a:rPr lang="en-US" sz="3200" b="1" dirty="0" err="1"/>
              <a:t>recurve</a:t>
            </a:r>
            <a:endParaRPr lang="en-US" sz="3200" b="1" dirty="0"/>
          </a:p>
          <a:p>
            <a:r>
              <a:rPr lang="en-US" sz="3200" b="1" dirty="0"/>
              <a:t>D)	any of the above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7762">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
          <p:cNvSpPr>
            <a:spLocks noChangeArrowheads="1"/>
          </p:cNvSpPr>
          <p:nvPr/>
        </p:nvSpPr>
        <p:spPr bwMode="auto">
          <a:xfrm>
            <a:off x="533400" y="1219200"/>
            <a:ext cx="7391400" cy="5078313"/>
          </a:xfrm>
          <a:prstGeom prst="rect">
            <a:avLst/>
          </a:prstGeom>
          <a:noFill/>
          <a:ln w="9525">
            <a:noFill/>
            <a:miter lim="800000"/>
            <a:headEnd/>
            <a:tailEnd/>
          </a:ln>
        </p:spPr>
        <p:txBody>
          <a:bodyPr wrap="square">
            <a:spAutoFit/>
          </a:bodyPr>
          <a:lstStyle/>
          <a:p>
            <a:r>
              <a:rPr lang="en-US" sz="3600" dirty="0" smtClean="0"/>
              <a:t>Type </a:t>
            </a:r>
            <a:r>
              <a:rPr lang="en-US" sz="3600" dirty="0"/>
              <a:t>lines may be defined as the two innermost ridges which start parallel, diverge, and surround or tend to surround _____________.</a:t>
            </a:r>
          </a:p>
          <a:p>
            <a:r>
              <a:rPr lang="en-US" sz="3600" dirty="0"/>
              <a:t>		</a:t>
            </a:r>
          </a:p>
          <a:p>
            <a:r>
              <a:rPr lang="en-US" sz="3600" dirty="0"/>
              <a:t>A)	the core</a:t>
            </a:r>
          </a:p>
          <a:p>
            <a:r>
              <a:rPr lang="en-US" sz="3600" dirty="0"/>
              <a:t>B)	the delta</a:t>
            </a:r>
          </a:p>
          <a:p>
            <a:r>
              <a:rPr lang="en-US" sz="3600" dirty="0"/>
              <a:t>C)	the pattern area</a:t>
            </a:r>
          </a:p>
          <a:p>
            <a:r>
              <a:rPr lang="en-US" sz="3600" dirty="0"/>
              <a:t>D)	an </a:t>
            </a:r>
            <a:r>
              <a:rPr lang="en-US" sz="3600" dirty="0" err="1"/>
              <a:t>upthrust</a:t>
            </a:r>
            <a:endParaRPr lang="en-US" sz="36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1878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
          <p:cNvSpPr>
            <a:spLocks noChangeArrowheads="1"/>
          </p:cNvSpPr>
          <p:nvPr/>
        </p:nvSpPr>
        <p:spPr bwMode="auto">
          <a:xfrm>
            <a:off x="365760" y="1447800"/>
            <a:ext cx="8610600" cy="4031873"/>
          </a:xfrm>
          <a:prstGeom prst="rect">
            <a:avLst/>
          </a:prstGeom>
          <a:noFill/>
          <a:ln w="9525">
            <a:noFill/>
            <a:miter lim="800000"/>
            <a:headEnd/>
            <a:tailEnd/>
          </a:ln>
        </p:spPr>
        <p:txBody>
          <a:bodyPr wrap="square">
            <a:spAutoFit/>
          </a:bodyPr>
          <a:lstStyle/>
          <a:p>
            <a:r>
              <a:rPr lang="en-US" sz="3200" b="1" dirty="0" smtClean="0"/>
              <a:t>An </a:t>
            </a:r>
            <a:r>
              <a:rPr lang="en-US" sz="3200" b="1" dirty="0"/>
              <a:t>area comprised of the combination of ridge flow, ridge characteristics, and ridge structure</a:t>
            </a:r>
            <a:r>
              <a:rPr lang="en-US" sz="3200" b="1" dirty="0" smtClean="0"/>
              <a:t>.</a:t>
            </a:r>
          </a:p>
          <a:p>
            <a:endParaRPr lang="en-US" sz="3200" b="1" dirty="0"/>
          </a:p>
          <a:p>
            <a:r>
              <a:rPr lang="en-US" sz="3200" b="1" dirty="0"/>
              <a:t>A)	FRICTION RIDGE</a:t>
            </a:r>
          </a:p>
          <a:p>
            <a:r>
              <a:rPr lang="en-US" sz="3200" b="1" dirty="0"/>
              <a:t>B)	FRICTION RIDGE UNIT</a:t>
            </a:r>
          </a:p>
          <a:p>
            <a:r>
              <a:rPr lang="en-US" sz="3200" b="1" dirty="0"/>
              <a:t>C)	FRICTION RIDGE IDENTIFICATION</a:t>
            </a:r>
          </a:p>
          <a:p>
            <a:r>
              <a:rPr lang="en-US" sz="3200" b="1" dirty="0"/>
              <a:t>D)	FRICTION RIDGE DETAIL</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2882">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1"/>
          <p:cNvSpPr>
            <a:spLocks noChangeArrowheads="1"/>
          </p:cNvSpPr>
          <p:nvPr/>
        </p:nvSpPr>
        <p:spPr bwMode="auto">
          <a:xfrm>
            <a:off x="457200" y="1447800"/>
            <a:ext cx="7620000" cy="4832092"/>
          </a:xfrm>
          <a:prstGeom prst="rect">
            <a:avLst/>
          </a:prstGeom>
          <a:noFill/>
          <a:ln w="9525">
            <a:noFill/>
            <a:miter lim="800000"/>
            <a:headEnd/>
            <a:tailEnd/>
          </a:ln>
        </p:spPr>
        <p:txBody>
          <a:bodyPr wrap="square">
            <a:spAutoFit/>
          </a:bodyPr>
          <a:lstStyle/>
          <a:p>
            <a:r>
              <a:rPr lang="en-US" sz="2800" dirty="0" smtClean="0"/>
              <a:t>A </a:t>
            </a:r>
            <a:r>
              <a:rPr lang="en-US" sz="2800" dirty="0"/>
              <a:t>sampling technique used to increase the size of an image file by creating more pixels and increasing the apparent resolution of an image. When used to decrease image size, interpolation is generally referred to as down sampling</a:t>
            </a:r>
            <a:r>
              <a:rPr lang="en-US" sz="2800" dirty="0" smtClean="0"/>
              <a:t>.</a:t>
            </a:r>
          </a:p>
          <a:p>
            <a:endParaRPr lang="en-US" sz="2800" dirty="0"/>
          </a:p>
          <a:p>
            <a:r>
              <a:rPr lang="en-US" sz="2800" dirty="0"/>
              <a:t>A)	INTERDIGITAL</a:t>
            </a:r>
          </a:p>
          <a:p>
            <a:r>
              <a:rPr lang="en-US" sz="2800" dirty="0"/>
              <a:t>B)	Image Retrieval System</a:t>
            </a:r>
          </a:p>
          <a:p>
            <a:r>
              <a:rPr lang="en-US" sz="2800" dirty="0"/>
              <a:t>C)	INTERPOLATION</a:t>
            </a:r>
          </a:p>
          <a:p>
            <a:r>
              <a:rPr lang="en-US" sz="2800" dirty="0"/>
              <a:t>D)	INDIVIDUALIZATION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5954">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1231392"/>
            <a:ext cx="7680960" cy="1384995"/>
          </a:xfrm>
          <a:prstGeom prst="rect">
            <a:avLst/>
          </a:prstGeom>
          <a:noFill/>
          <a:ln w="9525">
            <a:noFill/>
            <a:miter lim="800000"/>
            <a:headEnd/>
            <a:tailEnd/>
          </a:ln>
        </p:spPr>
        <p:txBody>
          <a:bodyPr wrap="square">
            <a:spAutoFit/>
          </a:bodyPr>
          <a:lstStyle/>
          <a:p>
            <a:pPr>
              <a:lnSpc>
                <a:spcPct val="150000"/>
              </a:lnSpc>
            </a:pPr>
            <a:r>
              <a:rPr lang="en-US" sz="2800" b="1" dirty="0" smtClean="0"/>
              <a:t>When </a:t>
            </a:r>
            <a:r>
              <a:rPr lang="en-US" sz="2800" b="1" dirty="0" smtClean="0"/>
              <a:t>there are 3 </a:t>
            </a:r>
            <a:r>
              <a:rPr lang="en-US" sz="2800" b="1" dirty="0"/>
              <a:t>or more intervening ridges above the right </a:t>
            </a:r>
            <a:r>
              <a:rPr lang="en-US" sz="2800" b="1" dirty="0" smtClean="0"/>
              <a:t>delta, the tracing is called</a:t>
            </a:r>
            <a:endParaRPr lang="en-US" sz="2800" b="1" dirty="0"/>
          </a:p>
        </p:txBody>
      </p:sp>
      <p:sp>
        <p:nvSpPr>
          <p:cNvPr id="3" name="TextBox 2"/>
          <p:cNvSpPr txBox="1">
            <a:spLocks noChangeArrowheads="1"/>
          </p:cNvSpPr>
          <p:nvPr/>
        </p:nvSpPr>
        <p:spPr bwMode="auto">
          <a:xfrm>
            <a:off x="1103376" y="3302984"/>
            <a:ext cx="6019800" cy="2062103"/>
          </a:xfrm>
          <a:prstGeom prst="rect">
            <a:avLst/>
          </a:prstGeom>
          <a:noFill/>
          <a:ln w="9525">
            <a:noFill/>
            <a:miter lim="800000"/>
            <a:headEnd/>
            <a:tailEnd/>
          </a:ln>
        </p:spPr>
        <p:txBody>
          <a:bodyPr>
            <a:spAutoFit/>
          </a:bodyPr>
          <a:lstStyle/>
          <a:p>
            <a:r>
              <a:rPr lang="en-US" sz="3200" b="1" dirty="0"/>
              <a:t>A)</a:t>
            </a:r>
            <a:r>
              <a:rPr lang="en-US" sz="3200" dirty="0"/>
              <a:t>Meeting </a:t>
            </a:r>
          </a:p>
          <a:p>
            <a:r>
              <a:rPr lang="en-US" sz="3200" b="1" dirty="0" smtClean="0"/>
              <a:t>B)</a:t>
            </a:r>
            <a:r>
              <a:rPr lang="en-US" sz="3200" dirty="0" smtClean="0"/>
              <a:t>Inner </a:t>
            </a:r>
            <a:endParaRPr lang="en-US" sz="3200" dirty="0"/>
          </a:p>
          <a:p>
            <a:r>
              <a:rPr lang="en-US" sz="3200" b="1" dirty="0" smtClean="0"/>
              <a:t>C)</a:t>
            </a:r>
            <a:r>
              <a:rPr lang="en-US" sz="3200" dirty="0" smtClean="0"/>
              <a:t>Outer </a:t>
            </a:r>
          </a:p>
          <a:p>
            <a:r>
              <a:rPr lang="en-US" sz="3200" b="1" dirty="0" smtClean="0"/>
              <a:t>D)</a:t>
            </a:r>
            <a:r>
              <a:rPr lang="en-US" sz="3200" dirty="0" smtClean="0"/>
              <a:t>none </a:t>
            </a:r>
            <a:r>
              <a:rPr lang="en-US" sz="3200" dirty="0"/>
              <a:t>of these</a:t>
            </a:r>
          </a:p>
        </p:txBody>
      </p:sp>
      <p:sp>
        <p:nvSpPr>
          <p:cNvPr id="4" name="TextBox 3"/>
          <p:cNvSpPr txBox="1">
            <a:spLocks noChangeArrowheads="1"/>
          </p:cNvSpPr>
          <p:nvPr/>
        </p:nvSpPr>
        <p:spPr bwMode="auto">
          <a:xfrm>
            <a:off x="609600" y="5334000"/>
            <a:ext cx="7772400" cy="1016000"/>
          </a:xfrm>
          <a:prstGeom prst="rect">
            <a:avLst/>
          </a:prstGeom>
          <a:noFill/>
          <a:ln w="9525">
            <a:noFill/>
            <a:miter lim="800000"/>
            <a:headEnd/>
            <a:tailEnd/>
          </a:ln>
        </p:spPr>
        <p:txBody>
          <a:bodyPr>
            <a:spAutoFit/>
          </a:bodyPr>
          <a:lstStyle/>
          <a:p>
            <a:pPr algn="ctr"/>
            <a:r>
              <a:rPr lang="en-US" sz="6000" b="1" dirty="0"/>
              <a:t>B) Inner</a:t>
            </a:r>
            <a:r>
              <a:rPr lang="en-US" sz="6000" dirty="0"/>
              <a:t> </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1"/>
          <p:cNvSpPr>
            <a:spLocks noChangeArrowheads="1"/>
          </p:cNvSpPr>
          <p:nvPr/>
        </p:nvSpPr>
        <p:spPr bwMode="auto">
          <a:xfrm>
            <a:off x="457200" y="1295400"/>
            <a:ext cx="7772400" cy="4832092"/>
          </a:xfrm>
          <a:prstGeom prst="rect">
            <a:avLst/>
          </a:prstGeom>
          <a:noFill/>
          <a:ln w="9525">
            <a:noFill/>
            <a:miter lim="800000"/>
            <a:headEnd/>
            <a:tailEnd/>
          </a:ln>
        </p:spPr>
        <p:txBody>
          <a:bodyPr wrap="square">
            <a:spAutoFit/>
          </a:bodyPr>
          <a:lstStyle/>
          <a:p>
            <a:r>
              <a:rPr lang="en-US" sz="2800" dirty="0" smtClean="0"/>
              <a:t>He </a:t>
            </a:r>
            <a:r>
              <a:rPr lang="en-US" sz="2800" dirty="0"/>
              <a:t>was credited for his statistical model of fingerprint individuality, published in 1911. His model was very simplistic and ignored relevant information but was the foundation for others to develop improved statistical models. His work became the basis for </a:t>
            </a:r>
            <a:r>
              <a:rPr lang="en-US" sz="2800" dirty="0" err="1"/>
              <a:t>Locard's</a:t>
            </a:r>
            <a:r>
              <a:rPr lang="en-US" sz="2800" dirty="0"/>
              <a:t> Tripartite Rule</a:t>
            </a:r>
            <a:r>
              <a:rPr lang="en-US" sz="2800" dirty="0" smtClean="0"/>
              <a:t>.</a:t>
            </a:r>
          </a:p>
          <a:p>
            <a:endParaRPr lang="en-US" sz="2800" dirty="0"/>
          </a:p>
          <a:p>
            <a:r>
              <a:rPr lang="en-US" sz="2800" dirty="0"/>
              <a:t>A)	</a:t>
            </a:r>
            <a:r>
              <a:rPr lang="en-US" sz="2800" dirty="0" err="1"/>
              <a:t>Balthazard</a:t>
            </a:r>
            <a:r>
              <a:rPr lang="en-US" sz="2800" dirty="0"/>
              <a:t>, Dr. Victor</a:t>
            </a:r>
          </a:p>
          <a:p>
            <a:r>
              <a:rPr lang="en-US" sz="2800" dirty="0"/>
              <a:t>B)	</a:t>
            </a:r>
            <a:r>
              <a:rPr lang="en-US" sz="2800" dirty="0" err="1"/>
              <a:t>Bayes</a:t>
            </a:r>
            <a:r>
              <a:rPr lang="en-US" sz="2800" dirty="0"/>
              <a:t>, Rev. Thomas</a:t>
            </a:r>
          </a:p>
          <a:p>
            <a:r>
              <a:rPr lang="en-US" sz="2800" dirty="0"/>
              <a:t>C)	</a:t>
            </a:r>
            <a:r>
              <a:rPr lang="en-US" sz="2800" dirty="0" err="1"/>
              <a:t>Bayes</a:t>
            </a:r>
            <a:r>
              <a:rPr lang="en-US" sz="2800" dirty="0"/>
              <a:t>, Rev. Thomas</a:t>
            </a:r>
          </a:p>
          <a:p>
            <a:r>
              <a:rPr lang="en-US" sz="2800" dirty="0"/>
              <a:t>D)	Beck, Adolf</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9026">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
          <p:cNvSpPr>
            <a:spLocks noChangeArrowheads="1"/>
          </p:cNvSpPr>
          <p:nvPr/>
        </p:nvSpPr>
        <p:spPr bwMode="auto">
          <a:xfrm>
            <a:off x="381000" y="1828800"/>
            <a:ext cx="7315200" cy="4031873"/>
          </a:xfrm>
          <a:prstGeom prst="rect">
            <a:avLst/>
          </a:prstGeom>
          <a:noFill/>
          <a:ln w="9525">
            <a:noFill/>
            <a:miter lim="800000"/>
            <a:headEnd/>
            <a:tailEnd/>
          </a:ln>
        </p:spPr>
        <p:txBody>
          <a:bodyPr wrap="square">
            <a:spAutoFit/>
          </a:bodyPr>
          <a:lstStyle/>
          <a:p>
            <a:r>
              <a:rPr lang="en-US" sz="3200" dirty="0" smtClean="0"/>
              <a:t>In </a:t>
            </a:r>
            <a:r>
              <a:rPr lang="en-US" sz="3200" dirty="0"/>
              <a:t>the distal phalange of the fingers, the configuration of friction ridges that are utilized in classification</a:t>
            </a:r>
            <a:r>
              <a:rPr lang="en-US" sz="3200" dirty="0" smtClean="0"/>
              <a:t>.</a:t>
            </a:r>
          </a:p>
          <a:p>
            <a:endParaRPr lang="en-US" sz="3200" dirty="0"/>
          </a:p>
          <a:p>
            <a:r>
              <a:rPr lang="en-US" sz="3200" dirty="0"/>
              <a:t>A)	PATTERN FORMATIONS</a:t>
            </a:r>
          </a:p>
          <a:p>
            <a:r>
              <a:rPr lang="en-US" sz="3200" dirty="0"/>
              <a:t>B)	PATTERNS</a:t>
            </a:r>
          </a:p>
          <a:p>
            <a:r>
              <a:rPr lang="en-US" sz="3200" dirty="0"/>
              <a:t>C)	PATTERN AREA</a:t>
            </a:r>
          </a:p>
          <a:p>
            <a:r>
              <a:rPr lang="en-US" sz="3200" dirty="0"/>
              <a:t>D)	PATTERN CLASSIFICATION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31074">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
          <p:cNvSpPr>
            <a:spLocks noChangeArrowheads="1"/>
          </p:cNvSpPr>
          <p:nvPr/>
        </p:nvSpPr>
        <p:spPr bwMode="auto">
          <a:xfrm>
            <a:off x="533400" y="1524000"/>
            <a:ext cx="7669213" cy="4401205"/>
          </a:xfrm>
          <a:prstGeom prst="rect">
            <a:avLst/>
          </a:prstGeom>
          <a:noFill/>
          <a:ln w="9525">
            <a:noFill/>
            <a:miter lim="800000"/>
            <a:headEnd/>
            <a:tailEnd/>
          </a:ln>
        </p:spPr>
        <p:txBody>
          <a:bodyPr>
            <a:spAutoFit/>
          </a:bodyPr>
          <a:lstStyle/>
          <a:p>
            <a:r>
              <a:rPr lang="en-US" sz="4000" dirty="0" smtClean="0"/>
              <a:t>Area </a:t>
            </a:r>
            <a:r>
              <a:rPr lang="en-US" sz="4000" dirty="0"/>
              <a:t>located at the heel of the foot</a:t>
            </a:r>
            <a:r>
              <a:rPr lang="en-US" sz="4000" dirty="0" smtClean="0"/>
              <a:t>.</a:t>
            </a:r>
          </a:p>
          <a:p>
            <a:endParaRPr lang="en-US" sz="4000" dirty="0"/>
          </a:p>
          <a:p>
            <a:r>
              <a:rPr lang="en-US" sz="4000" dirty="0"/>
              <a:t>A)	Ball area</a:t>
            </a:r>
          </a:p>
          <a:p>
            <a:r>
              <a:rPr lang="en-US" sz="4000" dirty="0"/>
              <a:t>B)	</a:t>
            </a:r>
            <a:r>
              <a:rPr lang="en-US" sz="4000" dirty="0" err="1"/>
              <a:t>Calcar</a:t>
            </a:r>
            <a:r>
              <a:rPr lang="en-US" sz="4000" dirty="0"/>
              <a:t> area</a:t>
            </a:r>
          </a:p>
          <a:p>
            <a:r>
              <a:rPr lang="en-US" sz="4000" dirty="0"/>
              <a:t>C)	</a:t>
            </a:r>
            <a:r>
              <a:rPr lang="en-US" sz="4000" dirty="0" err="1"/>
              <a:t>Calpar</a:t>
            </a:r>
            <a:r>
              <a:rPr lang="en-US" sz="4000" dirty="0"/>
              <a:t> area</a:t>
            </a:r>
          </a:p>
          <a:p>
            <a:r>
              <a:rPr lang="en-US" sz="4000" dirty="0"/>
              <a:t>D)	Phalange area</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32098">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
          <p:cNvSpPr>
            <a:spLocks noChangeArrowheads="1"/>
          </p:cNvSpPr>
          <p:nvPr/>
        </p:nvSpPr>
        <p:spPr bwMode="auto">
          <a:xfrm>
            <a:off x="381000" y="1828800"/>
            <a:ext cx="7924800" cy="3970318"/>
          </a:xfrm>
          <a:prstGeom prst="rect">
            <a:avLst/>
          </a:prstGeom>
          <a:noFill/>
          <a:ln w="9525">
            <a:noFill/>
            <a:miter lim="800000"/>
            <a:headEnd/>
            <a:tailEnd/>
          </a:ln>
        </p:spPr>
        <p:txBody>
          <a:bodyPr wrap="square">
            <a:spAutoFit/>
          </a:bodyPr>
          <a:lstStyle/>
          <a:p>
            <a:r>
              <a:rPr lang="en-US" sz="3600" dirty="0" smtClean="0"/>
              <a:t>Underdeveloped </a:t>
            </a:r>
            <a:r>
              <a:rPr lang="en-US" sz="3600" dirty="0"/>
              <a:t>ridges associated with an excess of creases</a:t>
            </a:r>
            <a:r>
              <a:rPr lang="en-US" sz="3600" dirty="0" smtClean="0"/>
              <a:t>.</a:t>
            </a:r>
          </a:p>
          <a:p>
            <a:endParaRPr lang="en-US" sz="3600" dirty="0"/>
          </a:p>
          <a:p>
            <a:r>
              <a:rPr lang="en-US" sz="3600" dirty="0"/>
              <a:t>A)	RIDGE DYSPLASIA</a:t>
            </a:r>
          </a:p>
          <a:p>
            <a:r>
              <a:rPr lang="en-US" sz="3600" dirty="0"/>
              <a:t>B)	RIDGE DISSOCIATION</a:t>
            </a:r>
          </a:p>
          <a:p>
            <a:r>
              <a:rPr lang="en-US" sz="3600" dirty="0"/>
              <a:t>C)	RIDGE FLOW</a:t>
            </a:r>
          </a:p>
          <a:p>
            <a:r>
              <a:rPr lang="en-US" sz="3600" dirty="0"/>
              <a:t>D)	RIDGE HYPOPLASIA</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34146">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1"/>
          <p:cNvSpPr>
            <a:spLocks noChangeArrowheads="1"/>
          </p:cNvSpPr>
          <p:nvPr/>
        </p:nvSpPr>
        <p:spPr bwMode="auto">
          <a:xfrm>
            <a:off x="838200" y="1447800"/>
            <a:ext cx="6629400" cy="4524315"/>
          </a:xfrm>
          <a:prstGeom prst="rect">
            <a:avLst/>
          </a:prstGeom>
          <a:noFill/>
          <a:ln w="9525">
            <a:noFill/>
            <a:miter lim="800000"/>
            <a:headEnd/>
            <a:tailEnd/>
          </a:ln>
        </p:spPr>
        <p:txBody>
          <a:bodyPr>
            <a:spAutoFit/>
          </a:bodyPr>
          <a:lstStyle/>
          <a:p>
            <a:r>
              <a:rPr lang="en-US" sz="3600" dirty="0" smtClean="0"/>
              <a:t>End </a:t>
            </a:r>
            <a:r>
              <a:rPr lang="en-US" sz="3600" dirty="0"/>
              <a:t>to end fusion of the phalanges of the fingers or toes.	</a:t>
            </a:r>
            <a:endParaRPr lang="en-US" sz="3600" dirty="0" smtClean="0"/>
          </a:p>
          <a:p>
            <a:endParaRPr lang="en-US" sz="3600" dirty="0"/>
          </a:p>
          <a:p>
            <a:r>
              <a:rPr lang="en-US" sz="3600" dirty="0"/>
              <a:t>A)	SURFACTANT</a:t>
            </a:r>
          </a:p>
          <a:p>
            <a:r>
              <a:rPr lang="en-US" sz="3600" dirty="0"/>
              <a:t>B)	SYMPHALANGY</a:t>
            </a:r>
          </a:p>
          <a:p>
            <a:r>
              <a:rPr lang="en-US" sz="3600" dirty="0"/>
              <a:t>C)	SYNDACTYLY</a:t>
            </a:r>
          </a:p>
          <a:p>
            <a:r>
              <a:rPr lang="en-US" sz="3600" dirty="0"/>
              <a:t>D)	SYNPERONIC</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36194">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1"/>
          <p:cNvSpPr>
            <a:spLocks noChangeArrowheads="1"/>
          </p:cNvSpPr>
          <p:nvPr/>
        </p:nvSpPr>
        <p:spPr bwMode="auto">
          <a:xfrm>
            <a:off x="609600" y="1564035"/>
            <a:ext cx="7620000" cy="3539430"/>
          </a:xfrm>
          <a:prstGeom prst="rect">
            <a:avLst/>
          </a:prstGeom>
          <a:noFill/>
          <a:ln w="9525">
            <a:noFill/>
            <a:miter lim="800000"/>
            <a:headEnd/>
            <a:tailEnd/>
          </a:ln>
        </p:spPr>
        <p:txBody>
          <a:bodyPr>
            <a:spAutoFit/>
          </a:bodyPr>
          <a:lstStyle/>
          <a:p>
            <a:r>
              <a:rPr lang="en-US" sz="3200" dirty="0" smtClean="0"/>
              <a:t>The </a:t>
            </a:r>
            <a:r>
              <a:rPr lang="en-US" sz="3200" dirty="0"/>
              <a:t>large cushion of the palm located at the base of the thumb</a:t>
            </a:r>
            <a:r>
              <a:rPr lang="en-US" sz="3200" dirty="0" smtClean="0"/>
              <a:t>.</a:t>
            </a:r>
          </a:p>
          <a:p>
            <a:endParaRPr lang="en-US" sz="3200" dirty="0"/>
          </a:p>
          <a:p>
            <a:r>
              <a:rPr lang="en-US" sz="3200" dirty="0"/>
              <a:t>A)	THENAR AREA</a:t>
            </a:r>
          </a:p>
          <a:p>
            <a:r>
              <a:rPr lang="en-US" sz="3200" dirty="0"/>
              <a:t>B)	BALL AREA</a:t>
            </a:r>
          </a:p>
          <a:p>
            <a:r>
              <a:rPr lang="en-US" sz="3200" dirty="0"/>
              <a:t>C)	CALCAR AREA</a:t>
            </a:r>
          </a:p>
          <a:p>
            <a:r>
              <a:rPr lang="en-US" sz="3200" dirty="0"/>
              <a:t>D)	PHALANGE</a:t>
            </a:r>
          </a:p>
        </p:txBody>
      </p:sp>
      <p:pic>
        <p:nvPicPr>
          <p:cNvPr id="2050" name="Picture 2"/>
          <p:cNvPicPr>
            <a:picLocks noChangeAspect="1" noChangeArrowheads="1"/>
          </p:cNvPicPr>
          <p:nvPr/>
        </p:nvPicPr>
        <p:blipFill>
          <a:blip r:embed="rId3"/>
          <a:srcRect/>
          <a:stretch>
            <a:fillRect/>
          </a:stretch>
        </p:blipFill>
        <p:spPr bwMode="auto">
          <a:xfrm>
            <a:off x="2133600" y="1143000"/>
            <a:ext cx="5248275" cy="4381500"/>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39266">
                                            <p:txEl>
                                              <p:pRg st="2" end="2"/>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7" presetClass="entr" presetSubtype="4"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additive="base">
                                        <p:cTn id="11" dur="5000" fill="hold"/>
                                        <p:tgtEl>
                                          <p:spTgt spid="2050"/>
                                        </p:tgtEl>
                                        <p:attrNameLst>
                                          <p:attrName>ppt_x</p:attrName>
                                        </p:attrNameLst>
                                      </p:cBhvr>
                                      <p:tavLst>
                                        <p:tav tm="0">
                                          <p:val>
                                            <p:strVal val="#ppt_x"/>
                                          </p:val>
                                        </p:tav>
                                        <p:tav tm="100000">
                                          <p:val>
                                            <p:strVal val="#ppt_x"/>
                                          </p:val>
                                        </p:tav>
                                      </p:tavLst>
                                    </p:anim>
                                    <p:anim calcmode="lin" valueType="num">
                                      <p:cBhvr additive="base">
                                        <p:cTn id="12" dur="5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
          <p:cNvSpPr>
            <a:spLocks noChangeArrowheads="1"/>
          </p:cNvSpPr>
          <p:nvPr/>
        </p:nvSpPr>
        <p:spPr bwMode="auto">
          <a:xfrm>
            <a:off x="609600" y="1371600"/>
            <a:ext cx="7848600" cy="4524315"/>
          </a:xfrm>
          <a:prstGeom prst="rect">
            <a:avLst/>
          </a:prstGeom>
          <a:noFill/>
          <a:ln w="9525">
            <a:noFill/>
            <a:miter lim="800000"/>
            <a:headEnd/>
            <a:tailEnd/>
          </a:ln>
        </p:spPr>
        <p:txBody>
          <a:bodyPr>
            <a:spAutoFit/>
          </a:bodyPr>
          <a:lstStyle/>
          <a:p>
            <a:r>
              <a:rPr lang="en-US" sz="3600" dirty="0" smtClean="0"/>
              <a:t>Term </a:t>
            </a:r>
            <a:r>
              <a:rPr lang="en-US" sz="3600" dirty="0" smtClean="0"/>
              <a:t>commonly used in the United Kingdom and some Commonwealth countries to designate a latent print</a:t>
            </a:r>
            <a:r>
              <a:rPr lang="en-US" sz="3600" dirty="0" smtClean="0"/>
              <a:t>.</a:t>
            </a:r>
          </a:p>
          <a:p>
            <a:endParaRPr lang="en-US" sz="3600" dirty="0" smtClean="0"/>
          </a:p>
          <a:p>
            <a:r>
              <a:rPr lang="en-US" sz="3600" dirty="0" smtClean="0"/>
              <a:t>A)	Mark</a:t>
            </a:r>
          </a:p>
          <a:p>
            <a:r>
              <a:rPr lang="en-US" sz="3600" dirty="0" smtClean="0"/>
              <a:t>B)	Print</a:t>
            </a:r>
          </a:p>
          <a:p>
            <a:r>
              <a:rPr lang="en-US" sz="3600" dirty="0" smtClean="0"/>
              <a:t>C)	Matrix</a:t>
            </a:r>
          </a:p>
          <a:p>
            <a:r>
              <a:rPr lang="en-US" sz="3600" dirty="0" smtClean="0"/>
              <a:t>D)	Art</a:t>
            </a:r>
            <a:endParaRPr lang="en-US" sz="36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48482">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
          <p:cNvSpPr>
            <a:spLocks noChangeArrowheads="1"/>
          </p:cNvSpPr>
          <p:nvPr/>
        </p:nvSpPr>
        <p:spPr bwMode="auto">
          <a:xfrm>
            <a:off x="381000" y="1600200"/>
            <a:ext cx="8382000" cy="4031873"/>
          </a:xfrm>
          <a:prstGeom prst="rect">
            <a:avLst/>
          </a:prstGeom>
          <a:noFill/>
          <a:ln w="9525">
            <a:noFill/>
            <a:miter lim="800000"/>
            <a:headEnd/>
            <a:tailEnd/>
          </a:ln>
        </p:spPr>
        <p:txBody>
          <a:bodyPr>
            <a:spAutoFit/>
          </a:bodyPr>
          <a:lstStyle/>
          <a:p>
            <a:r>
              <a:rPr lang="en-US" sz="3200" dirty="0" smtClean="0"/>
              <a:t>A </a:t>
            </a:r>
            <a:r>
              <a:rPr lang="en-US" sz="3200" dirty="0"/>
              <a:t>lighting technique used to visualize latent friction ridge impressions where the light is directed on an object in a sloping direction</a:t>
            </a:r>
            <a:r>
              <a:rPr lang="en-US" sz="3200" dirty="0" smtClean="0"/>
              <a:t>.</a:t>
            </a:r>
          </a:p>
          <a:p>
            <a:endParaRPr lang="en-US" sz="3200" dirty="0"/>
          </a:p>
          <a:p>
            <a:r>
              <a:rPr lang="en-US" sz="3200" dirty="0"/>
              <a:t>A)	Forensic Light Source</a:t>
            </a:r>
          </a:p>
          <a:p>
            <a:r>
              <a:rPr lang="en-US" sz="3200" dirty="0"/>
              <a:t>B)	Fluorescence</a:t>
            </a:r>
          </a:p>
          <a:p>
            <a:r>
              <a:rPr lang="en-US" sz="3200" dirty="0"/>
              <a:t>C)	Oblique Lighting</a:t>
            </a:r>
          </a:p>
          <a:p>
            <a:r>
              <a:rPr lang="en-US" sz="3200" dirty="0"/>
              <a:t>D)	Parallel Lighting</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51554">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1"/>
          <p:cNvSpPr>
            <a:spLocks noChangeArrowheads="1"/>
          </p:cNvSpPr>
          <p:nvPr/>
        </p:nvSpPr>
        <p:spPr bwMode="auto">
          <a:xfrm>
            <a:off x="304800" y="1828800"/>
            <a:ext cx="7315200" cy="3539430"/>
          </a:xfrm>
          <a:prstGeom prst="rect">
            <a:avLst/>
          </a:prstGeom>
          <a:noFill/>
          <a:ln w="9525">
            <a:noFill/>
            <a:miter lim="800000"/>
            <a:headEnd/>
            <a:tailEnd/>
          </a:ln>
        </p:spPr>
        <p:txBody>
          <a:bodyPr>
            <a:spAutoFit/>
          </a:bodyPr>
          <a:lstStyle/>
          <a:p>
            <a:r>
              <a:rPr lang="en-US" sz="3200" dirty="0" smtClean="0"/>
              <a:t>Reagent </a:t>
            </a:r>
            <a:r>
              <a:rPr lang="en-US" sz="3200" dirty="0"/>
              <a:t>used to detect/enhance bloody friction ridge detail</a:t>
            </a:r>
            <a:r>
              <a:rPr lang="en-US" sz="3200" dirty="0" smtClean="0"/>
              <a:t>.</a:t>
            </a:r>
          </a:p>
          <a:p>
            <a:endParaRPr lang="en-US" sz="3200" dirty="0"/>
          </a:p>
          <a:p>
            <a:r>
              <a:rPr lang="en-US" sz="3200" dirty="0"/>
              <a:t>A)	CYCLOHEXANE</a:t>
            </a:r>
          </a:p>
          <a:p>
            <a:r>
              <a:rPr lang="en-US" sz="3200" dirty="0"/>
              <a:t>B)	CROWLE'S DOUBLE STAIN</a:t>
            </a:r>
          </a:p>
          <a:p>
            <a:r>
              <a:rPr lang="en-US" sz="3200" dirty="0"/>
              <a:t>C)	CRYSTAL VIOLET</a:t>
            </a:r>
          </a:p>
          <a:p>
            <a:r>
              <a:rPr lang="en-US" sz="3200" dirty="0"/>
              <a:t>D)	DIAMINOBENZIDINE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54626">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1"/>
          <p:cNvSpPr>
            <a:spLocks noChangeArrowheads="1"/>
          </p:cNvSpPr>
          <p:nvPr/>
        </p:nvSpPr>
        <p:spPr bwMode="auto">
          <a:xfrm>
            <a:off x="609600" y="1389888"/>
            <a:ext cx="7848600" cy="4524315"/>
          </a:xfrm>
          <a:prstGeom prst="rect">
            <a:avLst/>
          </a:prstGeom>
          <a:noFill/>
          <a:ln w="9525">
            <a:noFill/>
            <a:miter lim="800000"/>
            <a:headEnd/>
            <a:tailEnd/>
          </a:ln>
        </p:spPr>
        <p:txBody>
          <a:bodyPr>
            <a:spAutoFit/>
          </a:bodyPr>
          <a:lstStyle/>
          <a:p>
            <a:r>
              <a:rPr lang="en-US" sz="3200" dirty="0" smtClean="0"/>
              <a:t>A </a:t>
            </a:r>
            <a:r>
              <a:rPr lang="en-US" sz="3200" dirty="0"/>
              <a:t>recording of an individual's friction ridges with black ink, electronic imaging, photography, or other medium on a contrasting background</a:t>
            </a:r>
            <a:r>
              <a:rPr lang="en-US" sz="3200" dirty="0" smtClean="0"/>
              <a:t>.</a:t>
            </a:r>
          </a:p>
          <a:p>
            <a:endParaRPr lang="en-US" sz="3200" dirty="0"/>
          </a:p>
          <a:p>
            <a:r>
              <a:rPr lang="en-US" sz="3200" dirty="0"/>
              <a:t>A)	LATENT PRINT</a:t>
            </a:r>
          </a:p>
          <a:p>
            <a:r>
              <a:rPr lang="en-US" sz="3200" dirty="0"/>
              <a:t>B)	KNOWN PRINT</a:t>
            </a:r>
          </a:p>
          <a:p>
            <a:r>
              <a:rPr lang="en-US" sz="3200" dirty="0"/>
              <a:t>C)	PATENT PRINT</a:t>
            </a:r>
          </a:p>
          <a:p>
            <a:r>
              <a:rPr lang="en-US" sz="3200" dirty="0"/>
              <a:t>D)	TEN PRINT</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58722">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57200" y="838200"/>
            <a:ext cx="7543800" cy="1305165"/>
          </a:xfrm>
          <a:prstGeom prst="rect">
            <a:avLst/>
          </a:prstGeom>
          <a:noFill/>
          <a:ln w="9525">
            <a:noFill/>
            <a:miter lim="800000"/>
            <a:headEnd/>
            <a:tailEnd/>
          </a:ln>
        </p:spPr>
        <p:txBody>
          <a:bodyPr wrap="square">
            <a:spAutoFit/>
          </a:bodyPr>
          <a:lstStyle/>
          <a:p>
            <a:pPr>
              <a:lnSpc>
                <a:spcPct val="150000"/>
              </a:lnSpc>
            </a:pPr>
            <a:r>
              <a:rPr lang="en-US" sz="2800" dirty="0" smtClean="0"/>
              <a:t>How </a:t>
            </a:r>
            <a:r>
              <a:rPr lang="en-US" sz="2800" dirty="0" smtClean="0"/>
              <a:t>do fingerprint examiners ridge count plain whorls?</a:t>
            </a:r>
            <a:endParaRPr lang="en-US" sz="2800" dirty="0"/>
          </a:p>
        </p:txBody>
      </p:sp>
      <p:sp>
        <p:nvSpPr>
          <p:cNvPr id="3" name="TextBox 2"/>
          <p:cNvSpPr txBox="1">
            <a:spLocks noChangeArrowheads="1"/>
          </p:cNvSpPr>
          <p:nvPr/>
        </p:nvSpPr>
        <p:spPr bwMode="auto">
          <a:xfrm>
            <a:off x="533400" y="3025408"/>
            <a:ext cx="7391400" cy="2246769"/>
          </a:xfrm>
          <a:prstGeom prst="rect">
            <a:avLst/>
          </a:prstGeom>
          <a:noFill/>
          <a:ln w="9525">
            <a:noFill/>
            <a:miter lim="800000"/>
            <a:headEnd/>
            <a:tailEnd/>
          </a:ln>
        </p:spPr>
        <p:txBody>
          <a:bodyPr wrap="square">
            <a:spAutoFit/>
          </a:bodyPr>
          <a:lstStyle/>
          <a:p>
            <a:r>
              <a:rPr lang="en-US" sz="2800" b="1" dirty="0"/>
              <a:t>A)</a:t>
            </a:r>
            <a:r>
              <a:rPr lang="en-US" sz="2800" dirty="0"/>
              <a:t>the left delta to the core in left hand.</a:t>
            </a:r>
          </a:p>
          <a:p>
            <a:r>
              <a:rPr lang="en-US" sz="2800" b="1" dirty="0" smtClean="0"/>
              <a:t>B</a:t>
            </a:r>
            <a:r>
              <a:rPr lang="en-US" sz="2800" dirty="0" smtClean="0"/>
              <a:t>) Treat it as ulnar loops</a:t>
            </a:r>
            <a:endParaRPr lang="en-US" sz="2800" dirty="0"/>
          </a:p>
          <a:p>
            <a:r>
              <a:rPr lang="en-US" sz="2800" b="1" dirty="0" smtClean="0"/>
              <a:t>C) </a:t>
            </a:r>
            <a:r>
              <a:rPr lang="en-US" sz="2800" dirty="0" smtClean="0"/>
              <a:t>the </a:t>
            </a:r>
            <a:r>
              <a:rPr lang="en-US" sz="2800" dirty="0"/>
              <a:t>right delta to the core in right hand.</a:t>
            </a:r>
          </a:p>
          <a:p>
            <a:r>
              <a:rPr lang="en-US" sz="2800" b="1" dirty="0" smtClean="0"/>
              <a:t>D) </a:t>
            </a:r>
            <a:r>
              <a:rPr lang="en-US" sz="2800" dirty="0" smtClean="0"/>
              <a:t>Treat it as radial loops</a:t>
            </a:r>
            <a:endParaRPr lang="en-US" sz="2800" dirty="0"/>
          </a:p>
          <a:p>
            <a:r>
              <a:rPr lang="en-US" sz="2800" b="1" dirty="0" smtClean="0"/>
              <a:t>E) </a:t>
            </a:r>
            <a:r>
              <a:rPr lang="en-US" sz="2800" dirty="0" smtClean="0"/>
              <a:t>Perform ridge tracing</a:t>
            </a:r>
            <a:endParaRPr lang="en-US" sz="2800" dirty="0"/>
          </a:p>
        </p:txBody>
      </p:sp>
      <p:sp>
        <p:nvSpPr>
          <p:cNvPr id="4" name="TextBox 3"/>
          <p:cNvSpPr txBox="1">
            <a:spLocks noChangeArrowheads="1"/>
          </p:cNvSpPr>
          <p:nvPr/>
        </p:nvSpPr>
        <p:spPr bwMode="auto">
          <a:xfrm>
            <a:off x="533400" y="5334000"/>
            <a:ext cx="7772400" cy="830997"/>
          </a:xfrm>
          <a:prstGeom prst="rect">
            <a:avLst/>
          </a:prstGeom>
          <a:noFill/>
          <a:ln w="9525">
            <a:noFill/>
            <a:miter lim="800000"/>
            <a:headEnd/>
            <a:tailEnd/>
          </a:ln>
        </p:spPr>
        <p:txBody>
          <a:bodyPr>
            <a:spAutoFit/>
          </a:bodyPr>
          <a:lstStyle/>
          <a:p>
            <a:pPr algn="ctr"/>
            <a:r>
              <a:rPr lang="en-US" sz="4800" b="1" dirty="0"/>
              <a:t>B) </a:t>
            </a:r>
            <a:r>
              <a:rPr lang="en-US" sz="4800" b="1" dirty="0" smtClean="0"/>
              <a:t>Treat it as </a:t>
            </a:r>
            <a:r>
              <a:rPr lang="en-US" sz="4800" b="1" dirty="0" err="1" smtClean="0"/>
              <a:t>ulnar</a:t>
            </a:r>
            <a:r>
              <a:rPr lang="en-US" sz="4800" b="1" dirty="0" smtClean="0"/>
              <a:t> loops</a:t>
            </a:r>
            <a:endParaRPr lang="en-US" sz="4800" dirty="0"/>
          </a:p>
        </p:txBody>
      </p:sp>
      <p:pic>
        <p:nvPicPr>
          <p:cNvPr id="6" name="Picture 1" descr="D:\finger anime\medwhorl.gif">
            <a:hlinkClick r:id="rId3" action="ppaction://hlinksldjump"/>
          </p:cNvPr>
          <p:cNvPicPr>
            <a:picLocks noChangeAspect="1" noChangeArrowheads="1" noCrop="1"/>
          </p:cNvPicPr>
          <p:nvPr/>
        </p:nvPicPr>
        <p:blipFill>
          <a:blip r:embed="rId4"/>
          <a:srcRect/>
          <a:stretch>
            <a:fillRect/>
          </a:stretch>
        </p:blipFill>
        <p:spPr bwMode="auto">
          <a:xfrm>
            <a:off x="7734300" y="3602492"/>
            <a:ext cx="1142999" cy="1469571"/>
          </a:xfrm>
          <a:prstGeom prst="rect">
            <a:avLst/>
          </a:prstGeom>
          <a:noFill/>
        </p:spPr>
      </p:pic>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1"/>
          <p:cNvSpPr>
            <a:spLocks noChangeArrowheads="1"/>
          </p:cNvSpPr>
          <p:nvPr/>
        </p:nvSpPr>
        <p:spPr bwMode="auto">
          <a:xfrm>
            <a:off x="533400" y="1298448"/>
            <a:ext cx="7924800" cy="4524315"/>
          </a:xfrm>
          <a:prstGeom prst="rect">
            <a:avLst/>
          </a:prstGeom>
          <a:noFill/>
          <a:ln w="9525">
            <a:noFill/>
            <a:miter lim="800000"/>
            <a:headEnd/>
            <a:tailEnd/>
          </a:ln>
        </p:spPr>
        <p:txBody>
          <a:bodyPr>
            <a:spAutoFit/>
          </a:bodyPr>
          <a:lstStyle/>
          <a:p>
            <a:r>
              <a:rPr lang="en-US" sz="3600" dirty="0" smtClean="0"/>
              <a:t>The </a:t>
            </a:r>
            <a:r>
              <a:rPr lang="en-US" sz="3600" dirty="0"/>
              <a:t>designation of friction ridge skin into basic categories of general shapes.</a:t>
            </a:r>
          </a:p>
          <a:p>
            <a:endParaRPr lang="en-US" sz="3600" dirty="0"/>
          </a:p>
          <a:p>
            <a:r>
              <a:rPr lang="en-US" sz="3600" dirty="0"/>
              <a:t>A)	PATTERN AREA</a:t>
            </a:r>
          </a:p>
          <a:p>
            <a:r>
              <a:rPr lang="en-US" sz="3600" dirty="0"/>
              <a:t>B)	PATTERN FORMATIONS</a:t>
            </a:r>
          </a:p>
          <a:p>
            <a:r>
              <a:rPr lang="en-US" sz="3600" dirty="0"/>
              <a:t>C)	PATTERNS</a:t>
            </a:r>
          </a:p>
          <a:p>
            <a:r>
              <a:rPr lang="en-US" sz="3600" dirty="0"/>
              <a:t>D)	PATTERN CLASSIFICATION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59746">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1"/>
          <p:cNvSpPr>
            <a:spLocks noChangeArrowheads="1"/>
          </p:cNvSpPr>
          <p:nvPr/>
        </p:nvSpPr>
        <p:spPr bwMode="auto">
          <a:xfrm>
            <a:off x="609600" y="1371600"/>
            <a:ext cx="7778750" cy="4524315"/>
          </a:xfrm>
          <a:prstGeom prst="rect">
            <a:avLst/>
          </a:prstGeom>
          <a:noFill/>
          <a:ln w="9525">
            <a:noFill/>
            <a:miter lim="800000"/>
            <a:headEnd/>
            <a:tailEnd/>
          </a:ln>
        </p:spPr>
        <p:txBody>
          <a:bodyPr>
            <a:spAutoFit/>
          </a:bodyPr>
          <a:lstStyle/>
          <a:p>
            <a:r>
              <a:rPr lang="en-US" sz="3600" dirty="0" smtClean="0"/>
              <a:t>The </a:t>
            </a:r>
            <a:r>
              <a:rPr lang="en-US" sz="3600" dirty="0"/>
              <a:t>larger of the two bones of the forearm, on the palmar side of the little finger</a:t>
            </a:r>
            <a:r>
              <a:rPr lang="en-US" sz="3600" dirty="0" smtClean="0"/>
              <a:t>.</a:t>
            </a:r>
          </a:p>
          <a:p>
            <a:endParaRPr lang="en-US" sz="3600" dirty="0"/>
          </a:p>
          <a:p>
            <a:r>
              <a:rPr lang="en-US" sz="3600" dirty="0"/>
              <a:t>A)	ULNA</a:t>
            </a:r>
          </a:p>
          <a:p>
            <a:r>
              <a:rPr lang="en-US" sz="3600" dirty="0"/>
              <a:t>B)	RADIUS</a:t>
            </a:r>
          </a:p>
          <a:p>
            <a:r>
              <a:rPr lang="en-US" sz="3600" dirty="0"/>
              <a:t>C)	FEMUR</a:t>
            </a:r>
          </a:p>
          <a:p>
            <a:r>
              <a:rPr lang="en-US" sz="3600" dirty="0"/>
              <a:t>D)	CARPAL</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64866">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1"/>
          <p:cNvSpPr>
            <a:spLocks noChangeArrowheads="1"/>
          </p:cNvSpPr>
          <p:nvPr/>
        </p:nvSpPr>
        <p:spPr bwMode="auto">
          <a:xfrm>
            <a:off x="838200" y="1295400"/>
            <a:ext cx="7848600" cy="4524315"/>
          </a:xfrm>
          <a:prstGeom prst="rect">
            <a:avLst/>
          </a:prstGeom>
          <a:noFill/>
          <a:ln w="9525">
            <a:noFill/>
            <a:miter lim="800000"/>
            <a:headEnd/>
            <a:tailEnd/>
          </a:ln>
        </p:spPr>
        <p:txBody>
          <a:bodyPr>
            <a:spAutoFit/>
          </a:bodyPr>
          <a:lstStyle/>
          <a:p>
            <a:r>
              <a:rPr lang="en-US" sz="3600" dirty="0" smtClean="0"/>
              <a:t>Situated </a:t>
            </a:r>
            <a:r>
              <a:rPr lang="en-US" sz="3600" dirty="0"/>
              <a:t>at the closest point of attachment; direction toward the body</a:t>
            </a:r>
            <a:r>
              <a:rPr lang="en-US" sz="3600" dirty="0" smtClean="0"/>
              <a:t>.</a:t>
            </a:r>
          </a:p>
          <a:p>
            <a:endParaRPr lang="en-US" sz="3600" dirty="0"/>
          </a:p>
          <a:p>
            <a:r>
              <a:rPr lang="en-US" sz="3600" dirty="0"/>
              <a:t>A)	PRIMARY</a:t>
            </a:r>
          </a:p>
          <a:p>
            <a:r>
              <a:rPr lang="en-US" sz="3600" dirty="0"/>
              <a:t>B)	PROXIMAL</a:t>
            </a:r>
          </a:p>
          <a:p>
            <a:r>
              <a:rPr lang="en-US" sz="3600" dirty="0"/>
              <a:t>C)	QUALITATIVE</a:t>
            </a:r>
          </a:p>
          <a:p>
            <a:r>
              <a:rPr lang="en-US" sz="3600" dirty="0"/>
              <a:t>D)	QUANTITATIVE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68962">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
          <p:cNvSpPr>
            <a:spLocks noChangeArrowheads="1"/>
          </p:cNvSpPr>
          <p:nvPr/>
        </p:nvSpPr>
        <p:spPr bwMode="auto">
          <a:xfrm>
            <a:off x="597408" y="1447800"/>
            <a:ext cx="7620000" cy="4524315"/>
          </a:xfrm>
          <a:prstGeom prst="rect">
            <a:avLst/>
          </a:prstGeom>
          <a:noFill/>
          <a:ln w="9525">
            <a:noFill/>
            <a:miter lim="800000"/>
            <a:headEnd/>
            <a:tailEnd/>
          </a:ln>
        </p:spPr>
        <p:txBody>
          <a:bodyPr wrap="square">
            <a:spAutoFit/>
          </a:bodyPr>
          <a:lstStyle/>
          <a:p>
            <a:r>
              <a:rPr lang="en-US" sz="3200" dirty="0" smtClean="0"/>
              <a:t>Chaining </a:t>
            </a:r>
            <a:r>
              <a:rPr lang="en-US" sz="3200" dirty="0"/>
              <a:t>together many simple molecules to form a more complex molecule with different physical properties</a:t>
            </a:r>
            <a:r>
              <a:rPr lang="en-US" sz="3200" dirty="0" smtClean="0"/>
              <a:t>.</a:t>
            </a:r>
          </a:p>
          <a:p>
            <a:endParaRPr lang="en-US" sz="3200" dirty="0"/>
          </a:p>
          <a:p>
            <a:r>
              <a:rPr lang="en-US" sz="3200" dirty="0"/>
              <a:t>A)	POLYMERIZATION</a:t>
            </a:r>
          </a:p>
          <a:p>
            <a:r>
              <a:rPr lang="en-US" sz="3200" dirty="0"/>
              <a:t>B)	REDOX</a:t>
            </a:r>
          </a:p>
          <a:p>
            <a:r>
              <a:rPr lang="en-US" sz="3200" dirty="0"/>
              <a:t>C)	RUBBING TECHNIQUE</a:t>
            </a:r>
          </a:p>
          <a:p>
            <a:r>
              <a:rPr lang="en-US" sz="3200" dirty="0"/>
              <a:t>D)	SEQUENTIAL PROCESSING</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69986">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1"/>
          <p:cNvSpPr>
            <a:spLocks noChangeArrowheads="1"/>
          </p:cNvSpPr>
          <p:nvPr/>
        </p:nvSpPr>
        <p:spPr bwMode="auto">
          <a:xfrm>
            <a:off x="609600" y="1981200"/>
            <a:ext cx="7086600" cy="3539430"/>
          </a:xfrm>
          <a:prstGeom prst="rect">
            <a:avLst/>
          </a:prstGeom>
          <a:noFill/>
          <a:ln w="9525">
            <a:noFill/>
            <a:miter lim="800000"/>
            <a:headEnd/>
            <a:tailEnd/>
          </a:ln>
        </p:spPr>
        <p:txBody>
          <a:bodyPr>
            <a:spAutoFit/>
          </a:bodyPr>
          <a:lstStyle/>
          <a:p>
            <a:r>
              <a:rPr lang="en-US" sz="3200" dirty="0" smtClean="0"/>
              <a:t>Proximity </a:t>
            </a:r>
            <a:r>
              <a:rPr lang="en-US" sz="3200" dirty="0"/>
              <a:t>of characteristics to each other</a:t>
            </a:r>
            <a:r>
              <a:rPr lang="en-US" sz="3200" dirty="0" smtClean="0"/>
              <a:t>.</a:t>
            </a:r>
          </a:p>
          <a:p>
            <a:endParaRPr lang="en-US" sz="3200" dirty="0"/>
          </a:p>
          <a:p>
            <a:r>
              <a:rPr lang="en-US" sz="3200" dirty="0"/>
              <a:t>A)	RELATIVE POSITION</a:t>
            </a:r>
          </a:p>
          <a:p>
            <a:r>
              <a:rPr lang="en-US" sz="3200" dirty="0"/>
              <a:t>B)	RELATIVITY</a:t>
            </a:r>
          </a:p>
          <a:p>
            <a:r>
              <a:rPr lang="en-US" sz="3200" dirty="0"/>
              <a:t>C)	FIXED POSITION</a:t>
            </a:r>
          </a:p>
          <a:p>
            <a:r>
              <a:rPr lang="en-US" sz="3200" dirty="0"/>
              <a:t>D)	PROXIMATE POSITION</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1010">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1"/>
          <p:cNvSpPr>
            <a:spLocks noChangeArrowheads="1"/>
          </p:cNvSpPr>
          <p:nvPr/>
        </p:nvSpPr>
        <p:spPr bwMode="auto">
          <a:xfrm>
            <a:off x="457200" y="1600200"/>
            <a:ext cx="7848600" cy="4524315"/>
          </a:xfrm>
          <a:prstGeom prst="rect">
            <a:avLst/>
          </a:prstGeom>
          <a:noFill/>
          <a:ln w="9525">
            <a:noFill/>
            <a:miter lim="800000"/>
            <a:headEnd/>
            <a:tailEnd/>
          </a:ln>
        </p:spPr>
        <p:txBody>
          <a:bodyPr>
            <a:spAutoFit/>
          </a:bodyPr>
          <a:lstStyle/>
          <a:p>
            <a:r>
              <a:rPr lang="en-US" sz="3600" dirty="0" smtClean="0"/>
              <a:t>The </a:t>
            </a:r>
            <a:r>
              <a:rPr lang="en-US" sz="3600" dirty="0"/>
              <a:t>smaller of the two bones of the forearm, on the same side as the thumb.</a:t>
            </a:r>
          </a:p>
          <a:p>
            <a:r>
              <a:rPr lang="en-US" sz="3600" dirty="0"/>
              <a:t>	</a:t>
            </a:r>
          </a:p>
          <a:p>
            <a:r>
              <a:rPr lang="en-US" sz="3600" dirty="0"/>
              <a:t>A)	ULNA</a:t>
            </a:r>
          </a:p>
          <a:p>
            <a:r>
              <a:rPr lang="en-US" sz="3600" dirty="0"/>
              <a:t>B)	RADIAL</a:t>
            </a:r>
          </a:p>
          <a:p>
            <a:r>
              <a:rPr lang="en-US" sz="3600" dirty="0"/>
              <a:t>C)	FEMUR</a:t>
            </a:r>
          </a:p>
          <a:p>
            <a:r>
              <a:rPr lang="en-US" sz="3600" dirty="0"/>
              <a:t>D)	CARPALS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2034">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
          <p:cNvSpPr>
            <a:spLocks noChangeArrowheads="1"/>
          </p:cNvSpPr>
          <p:nvPr/>
        </p:nvSpPr>
        <p:spPr bwMode="auto">
          <a:xfrm>
            <a:off x="457200" y="1371600"/>
            <a:ext cx="7924800" cy="4401205"/>
          </a:xfrm>
          <a:prstGeom prst="rect">
            <a:avLst/>
          </a:prstGeom>
          <a:noFill/>
          <a:ln w="9525">
            <a:noFill/>
            <a:miter lim="800000"/>
            <a:headEnd/>
            <a:tailEnd/>
          </a:ln>
        </p:spPr>
        <p:txBody>
          <a:bodyPr>
            <a:spAutoFit/>
          </a:bodyPr>
          <a:lstStyle/>
          <a:p>
            <a:r>
              <a:rPr lang="en-US" sz="4000" dirty="0" smtClean="0"/>
              <a:t>The </a:t>
            </a:r>
            <a:r>
              <a:rPr lang="en-US" sz="4000" dirty="0"/>
              <a:t>friction ridge skin area on the side and underside of the hand</a:t>
            </a:r>
            <a:r>
              <a:rPr lang="en-US" sz="4000" dirty="0" smtClean="0"/>
              <a:t>.</a:t>
            </a:r>
          </a:p>
          <a:p>
            <a:endParaRPr lang="en-US" sz="4000" dirty="0"/>
          </a:p>
          <a:p>
            <a:r>
              <a:rPr lang="en-US" sz="4000" dirty="0"/>
              <a:t>A)	PALMAR AREA</a:t>
            </a:r>
          </a:p>
          <a:p>
            <a:r>
              <a:rPr lang="en-US" sz="4000" dirty="0"/>
              <a:t>B)	PALMAR ZONE</a:t>
            </a:r>
          </a:p>
          <a:p>
            <a:r>
              <a:rPr lang="en-US" sz="4000" dirty="0"/>
              <a:t>C)	PAPILLARY RIDGES</a:t>
            </a:r>
          </a:p>
          <a:p>
            <a:r>
              <a:rPr lang="en-US" sz="4000" dirty="0"/>
              <a:t>D)	PAPILLAE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3058">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
          <p:cNvSpPr>
            <a:spLocks noChangeArrowheads="1"/>
          </p:cNvSpPr>
          <p:nvPr/>
        </p:nvSpPr>
        <p:spPr bwMode="auto">
          <a:xfrm>
            <a:off x="533400" y="1371600"/>
            <a:ext cx="8001000" cy="4524315"/>
          </a:xfrm>
          <a:prstGeom prst="rect">
            <a:avLst/>
          </a:prstGeom>
          <a:noFill/>
          <a:ln w="9525">
            <a:noFill/>
            <a:miter lim="800000"/>
            <a:headEnd/>
            <a:tailEnd/>
          </a:ln>
        </p:spPr>
        <p:txBody>
          <a:bodyPr>
            <a:spAutoFit/>
          </a:bodyPr>
          <a:lstStyle/>
          <a:p>
            <a:r>
              <a:rPr lang="en-US" sz="3600" dirty="0" smtClean="0"/>
              <a:t>Palmar </a:t>
            </a:r>
            <a:r>
              <a:rPr lang="en-US" sz="3600" dirty="0"/>
              <a:t>area below the fingers and above the </a:t>
            </a:r>
            <a:r>
              <a:rPr lang="en-US" sz="3600" dirty="0" err="1"/>
              <a:t>thenar</a:t>
            </a:r>
            <a:r>
              <a:rPr lang="en-US" sz="3600" dirty="0"/>
              <a:t> and </a:t>
            </a:r>
            <a:r>
              <a:rPr lang="en-US" sz="3600" dirty="0" err="1"/>
              <a:t>hypothenar</a:t>
            </a:r>
            <a:r>
              <a:rPr lang="en-US" sz="3600" dirty="0"/>
              <a:t> areas</a:t>
            </a:r>
            <a:r>
              <a:rPr lang="en-US" sz="3600" dirty="0" smtClean="0"/>
              <a:t>.</a:t>
            </a:r>
          </a:p>
          <a:p>
            <a:endParaRPr lang="en-US" sz="3600" dirty="0"/>
          </a:p>
          <a:p>
            <a:r>
              <a:rPr lang="en-US" sz="3600" dirty="0"/>
              <a:t>A)	INTERPOLATION</a:t>
            </a:r>
          </a:p>
          <a:p>
            <a:r>
              <a:rPr lang="en-US" sz="3600" dirty="0"/>
              <a:t>B)	INTERVENING RIDGES</a:t>
            </a:r>
          </a:p>
          <a:p>
            <a:r>
              <a:rPr lang="en-US" sz="3600" dirty="0"/>
              <a:t>C)	INTERDIGITAL</a:t>
            </a:r>
          </a:p>
          <a:p>
            <a:r>
              <a:rPr lang="en-US" sz="3600" dirty="0"/>
              <a:t>D)	DIGITAL</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4082">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1"/>
          <p:cNvSpPr>
            <a:spLocks noChangeArrowheads="1"/>
          </p:cNvSpPr>
          <p:nvPr/>
        </p:nvSpPr>
        <p:spPr bwMode="auto">
          <a:xfrm>
            <a:off x="758952" y="1295400"/>
            <a:ext cx="7620000" cy="5078313"/>
          </a:xfrm>
          <a:prstGeom prst="rect">
            <a:avLst/>
          </a:prstGeom>
          <a:noFill/>
          <a:ln w="9525">
            <a:noFill/>
            <a:miter lim="800000"/>
            <a:headEnd/>
            <a:tailEnd/>
          </a:ln>
        </p:spPr>
        <p:txBody>
          <a:bodyPr>
            <a:spAutoFit/>
          </a:bodyPr>
          <a:lstStyle/>
          <a:p>
            <a:r>
              <a:rPr lang="en-US" sz="3600" dirty="0" smtClean="0"/>
              <a:t>Variances </a:t>
            </a:r>
            <a:r>
              <a:rPr lang="en-US" sz="3600" dirty="0"/>
              <a:t>in the reproduction of friction skin caused by pressure, movement, force, contact surface, etc</a:t>
            </a:r>
            <a:r>
              <a:rPr lang="en-US" sz="3600" dirty="0" smtClean="0"/>
              <a:t>.</a:t>
            </a:r>
          </a:p>
          <a:p>
            <a:endParaRPr lang="en-US" sz="3600" dirty="0"/>
          </a:p>
          <a:p>
            <a:r>
              <a:rPr lang="en-US" sz="3600" dirty="0"/>
              <a:t>A)	DISSOCIATED RIDGES</a:t>
            </a:r>
          </a:p>
          <a:p>
            <a:r>
              <a:rPr lang="en-US" sz="3600" dirty="0"/>
              <a:t>B)	DOWN SAMPLING</a:t>
            </a:r>
          </a:p>
          <a:p>
            <a:r>
              <a:rPr lang="en-US" sz="3600" dirty="0"/>
              <a:t>C)	DISTORTION</a:t>
            </a:r>
          </a:p>
          <a:p>
            <a:r>
              <a:rPr lang="en-US" sz="3600" dirty="0"/>
              <a:t>D)	TRAUMA</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77154">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1"/>
          <p:cNvSpPr>
            <a:spLocks noChangeArrowheads="1"/>
          </p:cNvSpPr>
          <p:nvPr/>
        </p:nvSpPr>
        <p:spPr bwMode="auto">
          <a:xfrm>
            <a:off x="685800" y="1432560"/>
            <a:ext cx="7315200" cy="5016758"/>
          </a:xfrm>
          <a:prstGeom prst="rect">
            <a:avLst/>
          </a:prstGeom>
          <a:noFill/>
          <a:ln w="9525">
            <a:noFill/>
            <a:miter lim="800000"/>
            <a:headEnd/>
            <a:tailEnd/>
          </a:ln>
        </p:spPr>
        <p:txBody>
          <a:bodyPr>
            <a:spAutoFit/>
          </a:bodyPr>
          <a:lstStyle/>
          <a:p>
            <a:r>
              <a:rPr lang="en-US" sz="3200" dirty="0" smtClean="0"/>
              <a:t>When </a:t>
            </a:r>
            <a:r>
              <a:rPr lang="en-US" sz="3200" dirty="0"/>
              <a:t>the ridges of an image are a different color from the background and the furrows of an image are the same color as the background, as opposed to a negative image</a:t>
            </a:r>
            <a:r>
              <a:rPr lang="en-US" sz="3200" dirty="0" smtClean="0"/>
              <a:t>.</a:t>
            </a:r>
          </a:p>
          <a:p>
            <a:endParaRPr lang="en-US" sz="3200" dirty="0"/>
          </a:p>
          <a:p>
            <a:r>
              <a:rPr lang="en-US" sz="3200" dirty="0"/>
              <a:t>A)	NEGATIVE PRINT</a:t>
            </a:r>
          </a:p>
          <a:p>
            <a:r>
              <a:rPr lang="en-US" sz="3200" dirty="0"/>
              <a:t>B)	POSITIVE PRINT</a:t>
            </a:r>
          </a:p>
          <a:p>
            <a:r>
              <a:rPr lang="en-US" sz="3200" dirty="0"/>
              <a:t>C)	KNOWN PRINT</a:t>
            </a:r>
          </a:p>
          <a:p>
            <a:r>
              <a:rPr lang="en-US" sz="3200" dirty="0"/>
              <a:t>D)	INKED PRINT</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80226">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381000"/>
            <a:ext cx="7696200" cy="1305165"/>
          </a:xfrm>
          <a:prstGeom prst="rect">
            <a:avLst/>
          </a:prstGeom>
          <a:noFill/>
          <a:ln w="9525">
            <a:noFill/>
            <a:miter lim="800000"/>
            <a:headEnd/>
            <a:tailEnd/>
          </a:ln>
        </p:spPr>
        <p:txBody>
          <a:bodyPr wrap="square">
            <a:spAutoFit/>
          </a:bodyPr>
          <a:lstStyle/>
          <a:p>
            <a:pPr>
              <a:lnSpc>
                <a:spcPct val="150000"/>
              </a:lnSpc>
            </a:pPr>
            <a:r>
              <a:rPr lang="en-US" sz="2800" b="1" dirty="0" smtClean="0"/>
              <a:t>Which </a:t>
            </a:r>
            <a:r>
              <a:rPr lang="en-US" sz="2800" b="1" dirty="0"/>
              <a:t>of the following is not represented by numerical symbol</a:t>
            </a:r>
            <a:r>
              <a:rPr lang="en-US" sz="2800" b="1" dirty="0" smtClean="0"/>
              <a:t>?</a:t>
            </a:r>
            <a:endParaRPr lang="en-US" sz="2800" b="1" dirty="0"/>
          </a:p>
        </p:txBody>
      </p:sp>
      <p:sp>
        <p:nvSpPr>
          <p:cNvPr id="3" name="TextBox 2"/>
          <p:cNvSpPr txBox="1">
            <a:spLocks noChangeArrowheads="1"/>
          </p:cNvSpPr>
          <p:nvPr/>
        </p:nvSpPr>
        <p:spPr bwMode="auto">
          <a:xfrm>
            <a:off x="1447800" y="2133600"/>
            <a:ext cx="3733800" cy="2062103"/>
          </a:xfrm>
          <a:prstGeom prst="rect">
            <a:avLst/>
          </a:prstGeom>
          <a:noFill/>
          <a:ln w="9525">
            <a:noFill/>
            <a:miter lim="800000"/>
            <a:headEnd/>
            <a:tailEnd/>
          </a:ln>
        </p:spPr>
        <p:txBody>
          <a:bodyPr>
            <a:spAutoFit/>
          </a:bodyPr>
          <a:lstStyle/>
          <a:p>
            <a:r>
              <a:rPr lang="en-US" sz="3200" b="1" dirty="0"/>
              <a:t>A)</a:t>
            </a:r>
            <a:r>
              <a:rPr lang="en-US" sz="3200" dirty="0"/>
              <a:t>Primary</a:t>
            </a:r>
          </a:p>
          <a:p>
            <a:r>
              <a:rPr lang="en-US" sz="3200" b="1" dirty="0" smtClean="0"/>
              <a:t>B)</a:t>
            </a:r>
            <a:r>
              <a:rPr lang="en-US" sz="3200" dirty="0" smtClean="0"/>
              <a:t>Key</a:t>
            </a:r>
            <a:endParaRPr lang="en-US" sz="3200" dirty="0"/>
          </a:p>
          <a:p>
            <a:r>
              <a:rPr lang="en-US" sz="3200" b="1" dirty="0" smtClean="0"/>
              <a:t>C)</a:t>
            </a:r>
            <a:r>
              <a:rPr lang="en-US" sz="3200" dirty="0" smtClean="0"/>
              <a:t>Major</a:t>
            </a:r>
            <a:endParaRPr lang="en-US" sz="3200" dirty="0"/>
          </a:p>
          <a:p>
            <a:r>
              <a:rPr lang="en-US" sz="3200" b="1" dirty="0" smtClean="0"/>
              <a:t>D)</a:t>
            </a:r>
            <a:r>
              <a:rPr lang="en-US" sz="3200" dirty="0" smtClean="0"/>
              <a:t>final</a:t>
            </a:r>
            <a:endParaRPr lang="en-US" sz="3200" dirty="0"/>
          </a:p>
        </p:txBody>
      </p:sp>
      <p:sp>
        <p:nvSpPr>
          <p:cNvPr id="4" name="TextBox 3"/>
          <p:cNvSpPr txBox="1">
            <a:spLocks noChangeArrowheads="1"/>
          </p:cNvSpPr>
          <p:nvPr/>
        </p:nvSpPr>
        <p:spPr bwMode="auto">
          <a:xfrm>
            <a:off x="685800" y="5181600"/>
            <a:ext cx="7772400" cy="1200150"/>
          </a:xfrm>
          <a:prstGeom prst="rect">
            <a:avLst/>
          </a:prstGeom>
          <a:noFill/>
          <a:ln w="9525">
            <a:noFill/>
            <a:miter lim="800000"/>
            <a:headEnd/>
            <a:tailEnd/>
          </a:ln>
        </p:spPr>
        <p:txBody>
          <a:bodyPr>
            <a:spAutoFit/>
          </a:bodyPr>
          <a:lstStyle/>
          <a:p>
            <a:pPr algn="ctr"/>
            <a:r>
              <a:rPr lang="en-US" sz="7200" b="1" dirty="0"/>
              <a:t>C) </a:t>
            </a:r>
            <a:r>
              <a:rPr lang="en-US" sz="7200" dirty="0"/>
              <a:t>Major</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1"/>
          <p:cNvSpPr>
            <a:spLocks noChangeArrowheads="1"/>
          </p:cNvSpPr>
          <p:nvPr/>
        </p:nvSpPr>
        <p:spPr bwMode="auto">
          <a:xfrm>
            <a:off x="685800" y="1115568"/>
            <a:ext cx="7467600" cy="5509200"/>
          </a:xfrm>
          <a:prstGeom prst="rect">
            <a:avLst/>
          </a:prstGeom>
          <a:noFill/>
          <a:ln w="9525">
            <a:noFill/>
            <a:miter lim="800000"/>
            <a:headEnd/>
            <a:tailEnd/>
          </a:ln>
        </p:spPr>
        <p:txBody>
          <a:bodyPr>
            <a:spAutoFit/>
          </a:bodyPr>
          <a:lstStyle/>
          <a:p>
            <a:r>
              <a:rPr lang="en-US" sz="3200" dirty="0" smtClean="0"/>
              <a:t>The </a:t>
            </a:r>
            <a:r>
              <a:rPr lang="en-US" sz="3200" dirty="0"/>
              <a:t>outer edge of a palm print typically left on a document when people write. This includes the outer portion of the </a:t>
            </a:r>
            <a:r>
              <a:rPr lang="en-US" sz="3200" dirty="0" err="1"/>
              <a:t>hypothenar</a:t>
            </a:r>
            <a:r>
              <a:rPr lang="en-US" sz="3200" dirty="0"/>
              <a:t> and may include the outer edge of </a:t>
            </a:r>
            <a:r>
              <a:rPr lang="en-US" sz="3200" dirty="0" err="1"/>
              <a:t>interdigital</a:t>
            </a:r>
            <a:r>
              <a:rPr lang="en-US" sz="3200" dirty="0"/>
              <a:t> section and the outer edge of the little finger</a:t>
            </a:r>
            <a:r>
              <a:rPr lang="en-US" sz="3200" dirty="0" smtClean="0"/>
              <a:t>.</a:t>
            </a:r>
          </a:p>
          <a:p>
            <a:endParaRPr lang="en-US" sz="3200" dirty="0"/>
          </a:p>
          <a:p>
            <a:r>
              <a:rPr lang="en-US" sz="3200" dirty="0"/>
              <a:t>A)	Writer's Palm</a:t>
            </a:r>
          </a:p>
          <a:p>
            <a:r>
              <a:rPr lang="en-US" sz="3200" dirty="0"/>
              <a:t>B)	Palmar Zone</a:t>
            </a:r>
          </a:p>
          <a:p>
            <a:r>
              <a:rPr lang="en-US" sz="3200" dirty="0"/>
              <a:t>C)	Palm Print</a:t>
            </a:r>
          </a:p>
          <a:p>
            <a:r>
              <a:rPr lang="en-US" sz="3200" dirty="0"/>
              <a:t>D)	Papillary Layer</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1490">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1"/>
          <p:cNvSpPr>
            <a:spLocks noChangeArrowheads="1"/>
          </p:cNvSpPr>
          <p:nvPr/>
        </p:nvSpPr>
        <p:spPr bwMode="auto">
          <a:xfrm>
            <a:off x="359664" y="762000"/>
            <a:ext cx="7848600" cy="5693866"/>
          </a:xfrm>
          <a:prstGeom prst="rect">
            <a:avLst/>
          </a:prstGeom>
          <a:noFill/>
          <a:ln w="9525">
            <a:noFill/>
            <a:miter lim="800000"/>
            <a:headEnd/>
            <a:tailEnd/>
          </a:ln>
        </p:spPr>
        <p:txBody>
          <a:bodyPr>
            <a:spAutoFit/>
          </a:bodyPr>
          <a:lstStyle/>
          <a:p>
            <a:r>
              <a:rPr lang="en-US" sz="2800" dirty="0" smtClean="0"/>
              <a:t>This </a:t>
            </a:r>
            <a:r>
              <a:rPr lang="en-US" sz="2800" dirty="0"/>
              <a:t>involves preparing photographic enlargements of the latent and inked fingerprints. A grid of equally-sized squares is then superimposed on each, with the squares of each grid occupying identical positions on each print. The forensic scientist examines both imprints square by square looking for identical characteristics</a:t>
            </a:r>
            <a:r>
              <a:rPr lang="en-US" sz="2800" dirty="0" smtClean="0"/>
              <a:t>.</a:t>
            </a:r>
          </a:p>
          <a:p>
            <a:endParaRPr lang="en-US" sz="2800" dirty="0"/>
          </a:p>
          <a:p>
            <a:r>
              <a:rPr lang="en-US" sz="2800" dirty="0"/>
              <a:t>A)	Osborn Grid Method</a:t>
            </a:r>
          </a:p>
          <a:p>
            <a:r>
              <a:rPr lang="en-US" sz="2800" dirty="0"/>
              <a:t>B)	James Grid Method</a:t>
            </a:r>
          </a:p>
          <a:p>
            <a:r>
              <a:rPr lang="en-US" sz="2800" dirty="0"/>
              <a:t>C)	Purkinje Grid Method</a:t>
            </a:r>
          </a:p>
          <a:p>
            <a:r>
              <a:rPr lang="en-US" sz="2800" dirty="0"/>
              <a:t>D)	West Grid Method</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92514">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1"/>
          <p:cNvSpPr>
            <a:spLocks noChangeArrowheads="1"/>
          </p:cNvSpPr>
          <p:nvPr/>
        </p:nvSpPr>
        <p:spPr bwMode="auto">
          <a:xfrm>
            <a:off x="685800" y="1219200"/>
            <a:ext cx="8001000" cy="3539430"/>
          </a:xfrm>
          <a:prstGeom prst="rect">
            <a:avLst/>
          </a:prstGeom>
          <a:noFill/>
          <a:ln w="9525">
            <a:noFill/>
            <a:miter lim="800000"/>
            <a:headEnd/>
            <a:tailEnd/>
          </a:ln>
        </p:spPr>
        <p:txBody>
          <a:bodyPr>
            <a:spAutoFit/>
          </a:bodyPr>
          <a:lstStyle/>
          <a:p>
            <a:r>
              <a:rPr lang="en-US" sz="3200" dirty="0" smtClean="0"/>
              <a:t>A </a:t>
            </a:r>
            <a:r>
              <a:rPr lang="en-US" sz="3200" dirty="0"/>
              <a:t>ridge break may be caused by</a:t>
            </a:r>
            <a:r>
              <a:rPr lang="en-US" sz="3200" dirty="0" smtClean="0"/>
              <a:t>:</a:t>
            </a:r>
          </a:p>
          <a:p>
            <a:endParaRPr lang="en-US" sz="3200" dirty="0"/>
          </a:p>
          <a:p>
            <a:r>
              <a:rPr lang="en-US" sz="3200" dirty="0"/>
              <a:t>A)	a dirt</a:t>
            </a:r>
          </a:p>
          <a:p>
            <a:r>
              <a:rPr lang="en-US" sz="3200" dirty="0"/>
              <a:t>B)	a failure in matrix deposition</a:t>
            </a:r>
          </a:p>
          <a:p>
            <a:r>
              <a:rPr lang="en-US" sz="3200" dirty="0"/>
              <a:t>C)	incorrect deposition pressure</a:t>
            </a:r>
          </a:p>
          <a:p>
            <a:r>
              <a:rPr lang="en-US" sz="3200" dirty="0"/>
              <a:t>D)	any of the above</a:t>
            </a:r>
          </a:p>
          <a:p>
            <a:r>
              <a:rPr lang="en-US" sz="3200" dirty="0"/>
              <a:t>E)	none of the above</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2754">
                                            <p:txEl>
                                              <p:pRg st="5" end="5"/>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1"/>
          <p:cNvSpPr>
            <a:spLocks noChangeArrowheads="1"/>
          </p:cNvSpPr>
          <p:nvPr/>
        </p:nvSpPr>
        <p:spPr bwMode="auto">
          <a:xfrm>
            <a:off x="762000" y="1371600"/>
            <a:ext cx="7543800" cy="4401205"/>
          </a:xfrm>
          <a:prstGeom prst="rect">
            <a:avLst/>
          </a:prstGeom>
          <a:noFill/>
          <a:ln w="9525">
            <a:noFill/>
            <a:miter lim="800000"/>
            <a:headEnd/>
            <a:tailEnd/>
          </a:ln>
        </p:spPr>
        <p:txBody>
          <a:bodyPr>
            <a:spAutoFit/>
          </a:bodyPr>
          <a:lstStyle/>
          <a:p>
            <a:r>
              <a:rPr lang="en-US" sz="4000" dirty="0" smtClean="0"/>
              <a:t>The </a:t>
            </a:r>
            <a:r>
              <a:rPr lang="en-US" sz="4000" dirty="0"/>
              <a:t>NCIC code for missing/amputated fingers is</a:t>
            </a:r>
            <a:r>
              <a:rPr lang="en-US" sz="4000" dirty="0" smtClean="0"/>
              <a:t>:</a:t>
            </a:r>
          </a:p>
          <a:p>
            <a:endParaRPr lang="en-US" sz="4000" dirty="0"/>
          </a:p>
          <a:p>
            <a:r>
              <a:rPr lang="en-US" sz="4000" dirty="0"/>
              <a:t>A)	</a:t>
            </a:r>
            <a:r>
              <a:rPr lang="en-US" sz="4000" dirty="0" smtClean="0"/>
              <a:t>AA</a:t>
            </a:r>
            <a:endParaRPr lang="en-US" sz="4000" dirty="0"/>
          </a:p>
          <a:p>
            <a:r>
              <a:rPr lang="en-US" sz="4000" dirty="0"/>
              <a:t>B)	</a:t>
            </a:r>
            <a:r>
              <a:rPr lang="en-US" sz="4000" dirty="0" smtClean="0"/>
              <a:t>SR</a:t>
            </a:r>
            <a:endParaRPr lang="en-US" sz="4000" dirty="0"/>
          </a:p>
          <a:p>
            <a:r>
              <a:rPr lang="en-US" sz="4000" dirty="0"/>
              <a:t>C)	XX</a:t>
            </a:r>
          </a:p>
          <a:p>
            <a:r>
              <a:rPr lang="en-US" sz="4000" dirty="0"/>
              <a:t>D)	</a:t>
            </a:r>
            <a:r>
              <a:rPr lang="en-US" sz="4000" dirty="0" smtClean="0"/>
              <a:t>TT</a:t>
            </a:r>
            <a:endParaRPr lang="en-US" sz="4000" dirty="0"/>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3778">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2133600"/>
            <a:ext cx="7086600" cy="3416320"/>
          </a:xfrm>
          <a:prstGeom prst="rect">
            <a:avLst/>
          </a:prstGeom>
          <a:noFill/>
        </p:spPr>
        <p:txBody>
          <a:bodyPr>
            <a:spAutoFit/>
          </a:bodyPr>
          <a:lstStyle/>
          <a:p>
            <a:pPr algn="ctr">
              <a:defRPr/>
            </a:pPr>
            <a:r>
              <a:rPr lang="en-US" sz="5400" b="1" dirty="0">
                <a:ln w="1905"/>
                <a:solidFill>
                  <a:schemeClr val="bg1"/>
                </a:solidFill>
                <a:effectLst>
                  <a:innerShdw blurRad="69850" dist="43180" dir="5400000">
                    <a:srgbClr val="000000">
                      <a:alpha val="65000"/>
                    </a:srgbClr>
                  </a:innerShdw>
                </a:effectLst>
                <a:cs typeface="+mn-cs"/>
              </a:rPr>
              <a:t>Thank you for your Patience!</a:t>
            </a:r>
          </a:p>
          <a:p>
            <a:pPr algn="ctr">
              <a:defRPr/>
            </a:pPr>
            <a:r>
              <a:rPr lang="en-US" sz="5400" b="1" dirty="0">
                <a:ln w="1905"/>
                <a:solidFill>
                  <a:schemeClr val="bg1"/>
                </a:solidFill>
                <a:effectLst>
                  <a:innerShdw blurRad="69850" dist="43180" dir="5400000">
                    <a:srgbClr val="000000">
                      <a:alpha val="65000"/>
                    </a:srgbClr>
                  </a:innerShdw>
                </a:effectLst>
                <a:cs typeface="+mn-cs"/>
              </a:rPr>
              <a:t>GOOD LUCK</a:t>
            </a:r>
          </a:p>
          <a:p>
            <a:pPr algn="ctr">
              <a:defRPr/>
            </a:pPr>
            <a:r>
              <a:rPr lang="en-US" sz="5400" b="1" dirty="0">
                <a:ln w="1905"/>
                <a:solidFill>
                  <a:schemeClr val="bg1"/>
                </a:solidFill>
                <a:effectLst>
                  <a:innerShdw blurRad="69850" dist="43180" dir="5400000">
                    <a:srgbClr val="000000">
                      <a:alpha val="65000"/>
                    </a:srgbClr>
                  </a:innerShdw>
                </a:effectLst>
                <a:cs typeface="+mn-cs"/>
              </a:rPr>
              <a:t>GOD BLESS!!!</a:t>
            </a:r>
          </a:p>
        </p:txBody>
      </p:sp>
      <p:sp>
        <p:nvSpPr>
          <p:cNvPr id="2" name="Footer Placeholder 1"/>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66700" y="457200"/>
            <a:ext cx="7315200" cy="1305165"/>
          </a:xfrm>
          <a:prstGeom prst="rect">
            <a:avLst/>
          </a:prstGeom>
          <a:noFill/>
          <a:ln w="9525">
            <a:noFill/>
            <a:miter lim="800000"/>
            <a:headEnd/>
            <a:tailEnd/>
          </a:ln>
        </p:spPr>
        <p:txBody>
          <a:bodyPr wrap="square">
            <a:spAutoFit/>
          </a:bodyPr>
          <a:lstStyle/>
          <a:p>
            <a:pPr>
              <a:lnSpc>
                <a:spcPct val="150000"/>
              </a:lnSpc>
            </a:pPr>
            <a:r>
              <a:rPr lang="en-US" sz="2800" b="1" dirty="0" smtClean="0"/>
              <a:t>If </a:t>
            </a:r>
            <a:r>
              <a:rPr lang="en-US" sz="2800" b="1" dirty="0"/>
              <a:t>two index fingers were </a:t>
            </a:r>
            <a:r>
              <a:rPr lang="en-US" sz="2800" b="1" dirty="0" smtClean="0"/>
              <a:t>amputated, both will be classified as </a:t>
            </a:r>
            <a:endParaRPr lang="en-US" sz="2800" b="1" dirty="0"/>
          </a:p>
        </p:txBody>
      </p:sp>
      <p:sp>
        <p:nvSpPr>
          <p:cNvPr id="3" name="TextBox 2"/>
          <p:cNvSpPr txBox="1">
            <a:spLocks noChangeArrowheads="1"/>
          </p:cNvSpPr>
          <p:nvPr/>
        </p:nvSpPr>
        <p:spPr bwMode="auto">
          <a:xfrm>
            <a:off x="618744" y="2819400"/>
            <a:ext cx="6629400" cy="1815882"/>
          </a:xfrm>
          <a:prstGeom prst="rect">
            <a:avLst/>
          </a:prstGeom>
          <a:noFill/>
          <a:ln w="9525">
            <a:noFill/>
            <a:miter lim="800000"/>
            <a:headEnd/>
            <a:tailEnd/>
          </a:ln>
        </p:spPr>
        <p:txBody>
          <a:bodyPr wrap="square">
            <a:spAutoFit/>
          </a:bodyPr>
          <a:lstStyle/>
          <a:p>
            <a:r>
              <a:rPr lang="en-US" sz="2800" b="1" dirty="0"/>
              <a:t>A)</a:t>
            </a:r>
            <a:r>
              <a:rPr lang="en-US" sz="2800" dirty="0"/>
              <a:t>similar to their counterpart fingers.</a:t>
            </a:r>
          </a:p>
          <a:p>
            <a:r>
              <a:rPr lang="en-US" sz="2800" b="1" dirty="0" smtClean="0"/>
              <a:t>B) </a:t>
            </a:r>
            <a:r>
              <a:rPr lang="en-US" sz="2800" dirty="0" smtClean="0"/>
              <a:t>Plain whorls </a:t>
            </a:r>
            <a:r>
              <a:rPr lang="en-US" sz="2800" dirty="0"/>
              <a:t>with meeting tracings.</a:t>
            </a:r>
          </a:p>
          <a:p>
            <a:r>
              <a:rPr lang="en-US" sz="2800" b="1" dirty="0" smtClean="0"/>
              <a:t>C)</a:t>
            </a:r>
            <a:r>
              <a:rPr lang="en-US" sz="2800" dirty="0" smtClean="0"/>
              <a:t>of </a:t>
            </a:r>
            <a:r>
              <a:rPr lang="en-US" sz="2800" dirty="0"/>
              <a:t>whorls with no additional reference.</a:t>
            </a:r>
          </a:p>
          <a:p>
            <a:r>
              <a:rPr lang="en-US" sz="2800" b="1" dirty="0" smtClean="0"/>
              <a:t>D)</a:t>
            </a:r>
            <a:r>
              <a:rPr lang="en-US" sz="2800" dirty="0" smtClean="0"/>
              <a:t>identical </a:t>
            </a:r>
            <a:r>
              <a:rPr lang="en-US" sz="2800" dirty="0"/>
              <a:t>to the opposite fingers.</a:t>
            </a:r>
          </a:p>
        </p:txBody>
      </p:sp>
      <p:sp>
        <p:nvSpPr>
          <p:cNvPr id="4" name="TextBox 3"/>
          <p:cNvSpPr txBox="1">
            <a:spLocks noChangeArrowheads="1"/>
          </p:cNvSpPr>
          <p:nvPr/>
        </p:nvSpPr>
        <p:spPr bwMode="auto">
          <a:xfrm>
            <a:off x="381000" y="5029200"/>
            <a:ext cx="7772400" cy="1570037"/>
          </a:xfrm>
          <a:prstGeom prst="rect">
            <a:avLst/>
          </a:prstGeom>
          <a:noFill/>
          <a:ln w="9525">
            <a:noFill/>
            <a:miter lim="800000"/>
            <a:headEnd/>
            <a:tailEnd/>
          </a:ln>
        </p:spPr>
        <p:txBody>
          <a:bodyPr>
            <a:spAutoFit/>
          </a:bodyPr>
          <a:lstStyle/>
          <a:p>
            <a:pPr algn="ctr"/>
            <a:r>
              <a:rPr lang="en-US" sz="4800" b="1" dirty="0"/>
              <a:t>B) </a:t>
            </a:r>
            <a:r>
              <a:rPr lang="en-US" sz="4800" dirty="0" smtClean="0"/>
              <a:t>Plain</a:t>
            </a:r>
            <a:r>
              <a:rPr lang="en-US" sz="4800" b="1" dirty="0" smtClean="0"/>
              <a:t> </a:t>
            </a:r>
            <a:r>
              <a:rPr lang="en-US" sz="4800" dirty="0" smtClean="0"/>
              <a:t>whorls </a:t>
            </a:r>
            <a:r>
              <a:rPr lang="en-US" sz="4800" dirty="0"/>
              <a:t>with meeting tracings.</a:t>
            </a:r>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457200"/>
            <a:ext cx="7924800" cy="1384995"/>
          </a:xfrm>
          <a:prstGeom prst="rect">
            <a:avLst/>
          </a:prstGeom>
          <a:noFill/>
          <a:ln w="9525">
            <a:noFill/>
            <a:miter lim="800000"/>
            <a:headEnd/>
            <a:tailEnd/>
          </a:ln>
        </p:spPr>
        <p:txBody>
          <a:bodyPr wrap="square">
            <a:spAutoFit/>
          </a:bodyPr>
          <a:lstStyle/>
          <a:p>
            <a:pPr>
              <a:lnSpc>
                <a:spcPct val="150000"/>
              </a:lnSpc>
            </a:pPr>
            <a:r>
              <a:rPr lang="en-US" sz="2800" b="1" dirty="0" smtClean="0"/>
              <a:t>In </a:t>
            </a:r>
            <a:r>
              <a:rPr lang="en-US" sz="2800" b="1" dirty="0"/>
              <a:t>a set of prints containing all whorl type patterns, the key classification is obtained </a:t>
            </a:r>
            <a:r>
              <a:rPr lang="en-US" sz="2800" b="1" dirty="0" smtClean="0"/>
              <a:t>by</a:t>
            </a:r>
            <a:endParaRPr lang="en-US" sz="2800" b="1" dirty="0"/>
          </a:p>
        </p:txBody>
      </p:sp>
      <p:sp>
        <p:nvSpPr>
          <p:cNvPr id="3" name="TextBox 2"/>
          <p:cNvSpPr txBox="1">
            <a:spLocks noChangeArrowheads="1"/>
          </p:cNvSpPr>
          <p:nvPr/>
        </p:nvSpPr>
        <p:spPr bwMode="auto">
          <a:xfrm>
            <a:off x="914400" y="3213792"/>
            <a:ext cx="7239000" cy="2554545"/>
          </a:xfrm>
          <a:prstGeom prst="rect">
            <a:avLst/>
          </a:prstGeom>
          <a:noFill/>
          <a:ln w="9525">
            <a:noFill/>
            <a:miter lim="800000"/>
            <a:headEnd/>
            <a:tailEnd/>
          </a:ln>
        </p:spPr>
        <p:txBody>
          <a:bodyPr wrap="square">
            <a:spAutoFit/>
          </a:bodyPr>
          <a:lstStyle/>
          <a:p>
            <a:r>
              <a:rPr lang="en-US" sz="3200" dirty="0"/>
              <a:t>A)conducting ridge tracing on whorls</a:t>
            </a:r>
          </a:p>
          <a:p>
            <a:r>
              <a:rPr lang="en-US" sz="3200" dirty="0" smtClean="0"/>
              <a:t>B)putting </a:t>
            </a:r>
            <a:r>
              <a:rPr lang="en-US" sz="3200" dirty="0"/>
              <a:t>a dash on the numerator</a:t>
            </a:r>
          </a:p>
          <a:p>
            <a:r>
              <a:rPr lang="en-US" sz="3200" dirty="0" smtClean="0"/>
              <a:t>C) ridge counting the </a:t>
            </a:r>
            <a:r>
              <a:rPr lang="en-US" sz="3200" dirty="0"/>
              <a:t>first whorl appearing in the ten print</a:t>
            </a:r>
          </a:p>
          <a:p>
            <a:r>
              <a:rPr lang="en-US" sz="3200" dirty="0" smtClean="0"/>
              <a:t>D)leaving </a:t>
            </a:r>
            <a:r>
              <a:rPr lang="en-US" sz="3200" dirty="0"/>
              <a:t>it blank</a:t>
            </a:r>
          </a:p>
        </p:txBody>
      </p:sp>
      <p:sp>
        <p:nvSpPr>
          <p:cNvPr id="4" name="TextBox 3"/>
          <p:cNvSpPr txBox="1">
            <a:spLocks noChangeArrowheads="1"/>
          </p:cNvSpPr>
          <p:nvPr/>
        </p:nvSpPr>
        <p:spPr bwMode="auto">
          <a:xfrm>
            <a:off x="533400" y="5410200"/>
            <a:ext cx="8153400" cy="769938"/>
          </a:xfrm>
          <a:prstGeom prst="rect">
            <a:avLst/>
          </a:prstGeom>
          <a:noFill/>
          <a:ln w="9525">
            <a:noFill/>
            <a:miter lim="800000"/>
            <a:headEnd/>
            <a:tailEnd/>
          </a:ln>
        </p:spPr>
        <p:txBody>
          <a:bodyPr>
            <a:spAutoFit/>
          </a:bodyPr>
          <a:lstStyle/>
          <a:p>
            <a:pPr algn="ctr"/>
            <a:r>
              <a:rPr lang="en-US" sz="4400" b="1"/>
              <a:t>C </a:t>
            </a:r>
            <a:endParaRPr lang="en-US" sz="4400"/>
          </a:p>
        </p:txBody>
      </p:sp>
      <p:sp>
        <p:nvSpPr>
          <p:cNvPr id="5" name="Footer Placeholder 4"/>
          <p:cNvSpPr>
            <a:spLocks noGrp="1"/>
          </p:cNvSpPr>
          <p:nvPr>
            <p:ph type="ftr" sz="quarter" idx="11"/>
          </p:nvPr>
        </p:nvSpPr>
        <p:spPr/>
        <p:txBody>
          <a:bodyPr/>
          <a:lstStyle/>
          <a:p>
            <a:pPr>
              <a:defRPr/>
            </a:pPr>
            <a:r>
              <a:rPr lang="en-US" smtClean="0"/>
              <a:t>aps_crimhead@yahoo.com</a:t>
            </a:r>
            <a:endParaRPr lang="en-US"/>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xit" presetSubtype="12" fill="hold" grpId="1" nodeType="clickEffect">
                                  <p:stCondLst>
                                    <p:cond delay="0"/>
                                  </p:stCondLst>
                                  <p:childTnLst>
                                    <p:animEffect transition="out" filter="strips(downLeft)">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
                                        </p:tgtEl>
                                        <p:attrNameLst>
                                          <p:attrName>style.visibility</p:attrName>
                                        </p:attrNameLst>
                                      </p:cBhvr>
                                      <p:to>
                                        <p:strVal val="visible"/>
                                      </p:to>
                                    </p:set>
                                    <p:anim calcmode="discrete" valueType="clr">
                                      <p:cBhvr override="childStyle">
                                        <p:cTn id="24"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
                                        </p:tgtEl>
                                        <p:attrNameLst>
                                          <p:attrName>fillcolor</p:attrName>
                                        </p:attrNameLst>
                                      </p:cBhvr>
                                      <p:tavLst>
                                        <p:tav tm="0">
                                          <p:val>
                                            <p:clrVal>
                                              <a:schemeClr val="accent2"/>
                                            </p:clrVal>
                                          </p:val>
                                        </p:tav>
                                        <p:tav tm="50000">
                                          <p:val>
                                            <p:clrVal>
                                              <a:schemeClr val="hlink"/>
                                            </p:clrVal>
                                          </p:val>
                                        </p:tav>
                                      </p:tavLst>
                                    </p:anim>
                                    <p:set>
                                      <p:cBhvr>
                                        <p:cTn id="26"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4119e922893e3f5a6a7ece1941cf699f563020"/>
</p:tagLst>
</file>

<file path=ppt/tags/tag1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1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1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13.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14.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15.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16.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17.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18.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19.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20.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2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2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2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2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2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2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2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2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2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3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4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5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5.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6.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6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7.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70.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71.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72.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73.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74.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75.xml><?xml version="1.0" encoding="utf-8"?>
<p:tagLst xmlns:a="http://schemas.openxmlformats.org/drawingml/2006/main" xmlns:r="http://schemas.openxmlformats.org/officeDocument/2006/relationships" xmlns:p="http://schemas.openxmlformats.org/presentationml/2006/main">
  <p:tag name="POWER3D TRANSITION" val="DemoOpeningCylinder.p3d 0"/>
  <p:tag name="POWER3D OPTIONS" val="Fast "/>
  <p:tag name="POWER3D IMAGE0" val="Pwrtrans.tga"/>
</p:tagLst>
</file>

<file path=ppt/tags/tag8.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ags/tag9.xml><?xml version="1.0" encoding="utf-8"?>
<p:tagLst xmlns:a="http://schemas.openxmlformats.org/drawingml/2006/main" xmlns:r="http://schemas.openxmlformats.org/officeDocument/2006/relationships" xmlns:p="http://schemas.openxmlformats.org/presentationml/2006/main">
  <p:tag name="WP_AF_EFFECT_INFO" val="0"/>
  <p:tag name="POWER3D TRANSITION" val="DemoOpeningCylinder.p3d 0"/>
  <p:tag name="POWER3D OPTIONS" val="Fast "/>
  <p:tag name="POWER3D IMAGE0" val="Pwrtrans.tga"/>
</p:tagLst>
</file>

<file path=ppt/theme/theme1.xml><?xml version="1.0" encoding="utf-8"?>
<a:theme xmlns:a="http://schemas.openxmlformats.org/drawingml/2006/main" name="TimeForQuestions_am_18_CrystalGraphics.com_PowerPoint_Templates_trial">
  <a:themeElements>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0000"/>
        </a:dk1>
        <a:lt1>
          <a:srgbClr val="666699"/>
        </a:lt1>
        <a:dk2>
          <a:srgbClr val="0000FF"/>
        </a:dk2>
        <a:lt2>
          <a:srgbClr val="3E3E5C"/>
        </a:lt2>
        <a:accent1>
          <a:srgbClr val="60597B"/>
        </a:accent1>
        <a:accent2>
          <a:srgbClr val="6666FF"/>
        </a:accent2>
        <a:accent3>
          <a:srgbClr val="B8B8CA"/>
        </a:accent3>
        <a:accent4>
          <a:srgbClr val="DA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Default Design 14">
        <a:dk1>
          <a:srgbClr val="FF0000"/>
        </a:dk1>
        <a:lt1>
          <a:srgbClr val="666699"/>
        </a:lt1>
        <a:dk2>
          <a:srgbClr val="0066FF"/>
        </a:dk2>
        <a:lt2>
          <a:srgbClr val="3E3E5C"/>
        </a:lt2>
        <a:accent1>
          <a:srgbClr val="60597B"/>
        </a:accent1>
        <a:accent2>
          <a:srgbClr val="6666FF"/>
        </a:accent2>
        <a:accent3>
          <a:srgbClr val="B8B8CA"/>
        </a:accent3>
        <a:accent4>
          <a:srgbClr val="DA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TimeForQuestions_am_18_CrystalGraphics.com_PowerPoint_Templates_trial</Template>
  <TotalTime>4743</TotalTime>
  <Words>2060</Words>
  <Application>Microsoft Office PowerPoint</Application>
  <PresentationFormat>On-screen Show (4:3)</PresentationFormat>
  <Paragraphs>524</Paragraphs>
  <Slides>74</Slides>
  <Notes>1</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TimeForQuestions_am_18_CrystalGraphics.com_PowerPoint_Templates_trial</vt:lpstr>
      <vt:lpstr>REVIEW QUESTIONS FOCUSED ON COMPETENCY #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joel</dc:creator>
  <cp:lastModifiedBy>ASAR</cp:lastModifiedBy>
  <cp:revision>132</cp:revision>
  <dcterms:created xsi:type="dcterms:W3CDTF">2012-02-18T13:08:51Z</dcterms:created>
  <dcterms:modified xsi:type="dcterms:W3CDTF">2014-08-29T00:01:51Z</dcterms:modified>
</cp:coreProperties>
</file>