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9"/>
  </p:notesMasterIdLst>
  <p:sldIdLst>
    <p:sldId id="256" r:id="rId2"/>
    <p:sldId id="269" r:id="rId3"/>
    <p:sldId id="498" r:id="rId4"/>
    <p:sldId id="499" r:id="rId5"/>
    <p:sldId id="500" r:id="rId6"/>
    <p:sldId id="461" r:id="rId7"/>
    <p:sldId id="480" r:id="rId8"/>
    <p:sldId id="346" r:id="rId9"/>
    <p:sldId id="355" r:id="rId10"/>
    <p:sldId id="364" r:id="rId11"/>
    <p:sldId id="377" r:id="rId12"/>
    <p:sldId id="378" r:id="rId13"/>
    <p:sldId id="379" r:id="rId14"/>
    <p:sldId id="380" r:id="rId15"/>
    <p:sldId id="388" r:id="rId16"/>
    <p:sldId id="396" r:id="rId17"/>
    <p:sldId id="397" r:id="rId18"/>
    <p:sldId id="399" r:id="rId19"/>
    <p:sldId id="401" r:id="rId20"/>
    <p:sldId id="404" r:id="rId21"/>
    <p:sldId id="407" r:id="rId22"/>
    <p:sldId id="418" r:id="rId23"/>
    <p:sldId id="422" r:id="rId24"/>
    <p:sldId id="435" r:id="rId25"/>
    <p:sldId id="444" r:id="rId26"/>
    <p:sldId id="454" r:id="rId27"/>
    <p:sldId id="457" r:id="rId28"/>
  </p:sldIdLst>
  <p:sldSz cx="9144000" cy="6858000" type="screen4x3"/>
  <p:notesSz cx="6858000" cy="9144000"/>
  <p:custDataLst>
    <p:tags r:id="rId3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376" autoAdjust="0"/>
  </p:normalViewPr>
  <p:slideViewPr>
    <p:cSldViewPr>
      <p:cViewPr>
        <p:scale>
          <a:sx n="78" d="100"/>
          <a:sy n="78" d="100"/>
        </p:scale>
        <p:origin x="-91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4627A5-4007-43BC-9065-2E5BCA7BA4A7}" type="datetimeFigureOut">
              <a:rPr lang="en-US"/>
              <a:pPr>
                <a:defRPr/>
              </a:pPr>
              <a:t>8/28/2014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9E7172D-9408-4272-B5CC-C580D0C0A575}" type="slidenum">
              <a:rPr lang="en-US"/>
              <a:pPr>
                <a:defRPr/>
              </a:pPr>
              <a:t>‹#›</a:t>
            </a:fld>
            <a:endParaRPr lang="en-US" dirty="0"/>
          </a:p>
        </p:txBody>
      </p:sp>
    </p:spTree>
    <p:extLst>
      <p:ext uri="{BB962C8B-B14F-4D97-AF65-F5344CB8AC3E}">
        <p14:creationId xmlns:p14="http://schemas.microsoft.com/office/powerpoint/2010/main" val="365998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0"/>
            <a:ext cx="7086600" cy="914400"/>
          </a:xfrm>
        </p:spPr>
        <p:txBody>
          <a:bodyPr/>
          <a:lstStyle>
            <a:lvl1pPr>
              <a:defRPr>
                <a:effectLst>
                  <a:outerShdw blurRad="38100" dist="38100" dir="2700000" algn="tl">
                    <a:srgbClr val="000000"/>
                  </a:outerShdw>
                </a:effectLst>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457200" y="838200"/>
            <a:ext cx="6400800" cy="609600"/>
          </a:xfrm>
        </p:spPr>
        <p:txBody>
          <a:bodyPr/>
          <a:lstStyle>
            <a:lvl1pPr marL="0" indent="0">
              <a:buFontTx/>
              <a:buNone/>
              <a:defRPr sz="2800">
                <a:effectLst>
                  <a:outerShdw blurRad="38100" dist="38100" dir="2700000" algn="tl">
                    <a:srgbClr val="000000"/>
                  </a:outerShdw>
                </a:effectLst>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2590800" y="6305550"/>
            <a:ext cx="1676400" cy="476250"/>
          </a:xfrm>
        </p:spPr>
        <p:txBody>
          <a:bodyPr/>
          <a:lstStyle>
            <a:lvl1pPr>
              <a:defRPr>
                <a:solidFill>
                  <a:srgbClr val="000000"/>
                </a:solidFill>
              </a:defRPr>
            </a:lvl1pPr>
          </a:lstStyle>
          <a:p>
            <a:pPr>
              <a:defRPr/>
            </a:pPr>
            <a:fld id="{687E12F2-7331-4611-9FB8-D3EE53B872F2}" type="datetime1">
              <a:rPr lang="en-US" smtClean="0"/>
              <a:t>8/28/2014</a:t>
            </a:fld>
            <a:endParaRPr lang="en-US" dirty="0"/>
          </a:p>
        </p:txBody>
      </p:sp>
      <p:sp>
        <p:nvSpPr>
          <p:cNvPr id="3077" name="Rectangle 5"/>
          <p:cNvSpPr>
            <a:spLocks noGrp="1" noChangeArrowheads="1"/>
          </p:cNvSpPr>
          <p:nvPr>
            <p:ph type="ftr" sz="quarter" idx="3"/>
          </p:nvPr>
        </p:nvSpPr>
        <p:spPr>
          <a:xfrm>
            <a:off x="4572000" y="6305550"/>
            <a:ext cx="2286000" cy="476250"/>
          </a:xfrm>
        </p:spPr>
        <p:txBody>
          <a:bodyPr/>
          <a:lstStyle>
            <a:lvl1pPr>
              <a:defRPr>
                <a:solidFill>
                  <a:srgbClr val="000000"/>
                </a:solidFill>
              </a:defRPr>
            </a:lvl1pPr>
          </a:lstStyle>
          <a:p>
            <a:pPr>
              <a:defRPr/>
            </a:pPr>
            <a:r>
              <a:rPr lang="en-US" smtClean="0"/>
              <a:t>aps_crimhead@yahoo.com</a:t>
            </a:r>
            <a:endParaRPr lang="en-US"/>
          </a:p>
        </p:txBody>
      </p:sp>
      <p:sp>
        <p:nvSpPr>
          <p:cNvPr id="3078" name="Rectangle 6"/>
          <p:cNvSpPr>
            <a:spLocks noGrp="1" noChangeArrowheads="1"/>
          </p:cNvSpPr>
          <p:nvPr>
            <p:ph type="sldNum" sz="quarter" idx="4"/>
          </p:nvPr>
        </p:nvSpPr>
        <p:spPr>
          <a:xfrm>
            <a:off x="7086600" y="6305550"/>
            <a:ext cx="1600200" cy="476250"/>
          </a:xfrm>
        </p:spPr>
        <p:txBody>
          <a:bodyPr/>
          <a:lstStyle>
            <a:lvl1pPr>
              <a:defRPr>
                <a:solidFill>
                  <a:srgbClr val="000000"/>
                </a:solidFill>
              </a:defRPr>
            </a:lvl1pPr>
          </a:lstStyle>
          <a:p>
            <a:pPr>
              <a:defRPr/>
            </a:pPr>
            <a:fld id="{50C62724-6682-4EE9-8F2A-2D248D13F642}" type="slidenum">
              <a:rPr lang="en-US" smtClean="0"/>
              <a:pPr>
                <a:defRPr/>
              </a:pPr>
              <a:t>‹#›</a:t>
            </a:fld>
            <a:endParaRPr lang="en-US" dirty="0"/>
          </a:p>
        </p:txBody>
      </p:sp>
    </p:spTree>
  </p:cSld>
  <p:clrMapOvr>
    <a:masterClrMapping/>
  </p:clrMapOvr>
  <p:transition>
    <p:zoom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4BD609-84C3-4118-8211-AC17679ADEF2}" type="datetime1">
              <a:rPr lang="en-US" smtClean="0"/>
              <a:t>8/28/2014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EF702F51-5E8A-4E77-BADF-2E9CF7C8C148}" type="slidenum">
              <a:rPr lang="en-US" smtClean="0"/>
              <a:pPr>
                <a:defRPr/>
              </a:pPr>
              <a:t>‹#›</a:t>
            </a:fld>
            <a:endParaRPr lang="en-US" dirty="0"/>
          </a:p>
        </p:txBody>
      </p:sp>
    </p:spTree>
    <p:extLst>
      <p:ext uri="{BB962C8B-B14F-4D97-AF65-F5344CB8AC3E}">
        <p14:creationId xmlns:p14="http://schemas.microsoft.com/office/powerpoint/2010/main" val="133063543"/>
      </p:ext>
    </p:extLst>
  </p:cSld>
  <p:clrMapOvr>
    <a:masterClrMapping/>
  </p:clrMapOvr>
  <p:transition>
    <p:zoom dir="in"/>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111362-99EC-454B-B2ED-864F3C3EDC06}" type="datetime1">
              <a:rPr lang="en-US" smtClean="0"/>
              <a:t>8/28/2014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2410C969-C664-4818-82AF-4FEF7718EFDD}" type="slidenum">
              <a:rPr lang="en-US" smtClean="0"/>
              <a:pPr>
                <a:defRPr/>
              </a:pPr>
              <a:t>‹#›</a:t>
            </a:fld>
            <a:endParaRPr lang="en-US" dirty="0"/>
          </a:p>
        </p:txBody>
      </p:sp>
    </p:spTree>
    <p:extLst>
      <p:ext uri="{BB962C8B-B14F-4D97-AF65-F5344CB8AC3E}">
        <p14:creationId xmlns:p14="http://schemas.microsoft.com/office/powerpoint/2010/main" val="2621464958"/>
      </p:ext>
    </p:extLst>
  </p:cSld>
  <p:clrMapOvr>
    <a:masterClrMapping/>
  </p:clrMapOvr>
  <p:transition>
    <p:zoom dir="in"/>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C685C2-FD81-4416-B14A-8E60B798B5CC}" type="datetime1">
              <a:rPr lang="en-US" smtClean="0"/>
              <a:t>8/28/2014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E473E4FA-5128-4097-9DBA-AD8A4A24BAAB}" type="slidenum">
              <a:rPr lang="en-US" smtClean="0"/>
              <a:pPr>
                <a:defRPr/>
              </a:pPr>
              <a:t>‹#›</a:t>
            </a:fld>
            <a:endParaRPr lang="en-US" dirty="0"/>
          </a:p>
        </p:txBody>
      </p:sp>
    </p:spTree>
    <p:extLst>
      <p:ext uri="{BB962C8B-B14F-4D97-AF65-F5344CB8AC3E}">
        <p14:creationId xmlns:p14="http://schemas.microsoft.com/office/powerpoint/2010/main" val="34211585"/>
      </p:ext>
    </p:extLst>
  </p:cSld>
  <p:clrMapOvr>
    <a:masterClrMapping/>
  </p:clrMapOvr>
  <p:transition>
    <p:zoom dir="in"/>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55C6D70-9359-4CD7-8B96-BF0DFF887F85}" type="datetime1">
              <a:rPr lang="en-US" smtClean="0"/>
              <a:t>8/28/2014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A82B3A63-DA07-4955-B48C-6613F4F63EC6}" type="slidenum">
              <a:rPr lang="en-US" smtClean="0"/>
              <a:pPr>
                <a:defRPr/>
              </a:pPr>
              <a:t>‹#›</a:t>
            </a:fld>
            <a:endParaRPr lang="en-US" dirty="0"/>
          </a:p>
        </p:txBody>
      </p:sp>
    </p:spTree>
    <p:extLst>
      <p:ext uri="{BB962C8B-B14F-4D97-AF65-F5344CB8AC3E}">
        <p14:creationId xmlns:p14="http://schemas.microsoft.com/office/powerpoint/2010/main" val="3934105280"/>
      </p:ext>
    </p:extLst>
  </p:cSld>
  <p:clrMapOvr>
    <a:masterClrMapping/>
  </p:clrMapOvr>
  <p:transition>
    <p:zoom dir="in"/>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A1ABE9BF-A4F6-4D46-9FAB-1AE0003004B0}" type="datetime1">
              <a:rPr lang="en-US" smtClean="0"/>
              <a:t>8/28/2014</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7" name="Slide Number Placeholder 6"/>
          <p:cNvSpPr>
            <a:spLocks noGrp="1"/>
          </p:cNvSpPr>
          <p:nvPr>
            <p:ph type="sldNum" sz="quarter" idx="12"/>
          </p:nvPr>
        </p:nvSpPr>
        <p:spPr/>
        <p:txBody>
          <a:bodyPr/>
          <a:lstStyle>
            <a:lvl1pPr>
              <a:defRPr/>
            </a:lvl1pPr>
          </a:lstStyle>
          <a:p>
            <a:pPr>
              <a:defRPr/>
            </a:pPr>
            <a:fld id="{B543479F-D24E-455D-9F77-A2AAEDACC535}" type="slidenum">
              <a:rPr lang="en-US" smtClean="0"/>
              <a:pPr>
                <a:defRPr/>
              </a:pPr>
              <a:t>‹#›</a:t>
            </a:fld>
            <a:endParaRPr lang="en-US" dirty="0"/>
          </a:p>
        </p:txBody>
      </p:sp>
    </p:spTree>
    <p:extLst>
      <p:ext uri="{BB962C8B-B14F-4D97-AF65-F5344CB8AC3E}">
        <p14:creationId xmlns:p14="http://schemas.microsoft.com/office/powerpoint/2010/main" val="141749693"/>
      </p:ext>
    </p:extLst>
  </p:cSld>
  <p:clrMapOvr>
    <a:masterClrMapping/>
  </p:clrMapOvr>
  <p:transition>
    <p:zoom dir="in"/>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38245C71-9B05-4294-95A4-127E0A0B0021}" type="datetime1">
              <a:rPr lang="en-US" smtClean="0"/>
              <a:t>8/28/2014</a:t>
            </a:fld>
            <a:endParaRPr lang="en-US" dirty="0"/>
          </a:p>
        </p:txBody>
      </p:sp>
      <p:sp>
        <p:nvSpPr>
          <p:cNvPr id="8" name="Footer Placeholder 7"/>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9" name="Slide Number Placeholder 8"/>
          <p:cNvSpPr>
            <a:spLocks noGrp="1"/>
          </p:cNvSpPr>
          <p:nvPr>
            <p:ph type="sldNum" sz="quarter" idx="12"/>
          </p:nvPr>
        </p:nvSpPr>
        <p:spPr/>
        <p:txBody>
          <a:bodyPr/>
          <a:lstStyle>
            <a:lvl1pPr>
              <a:defRPr/>
            </a:lvl1pPr>
          </a:lstStyle>
          <a:p>
            <a:pPr>
              <a:defRPr/>
            </a:pPr>
            <a:fld id="{FEF3308B-A151-4D3B-810C-1C4958FC34F6}" type="slidenum">
              <a:rPr lang="en-US" smtClean="0"/>
              <a:pPr>
                <a:defRPr/>
              </a:pPr>
              <a:t>‹#›</a:t>
            </a:fld>
            <a:endParaRPr lang="en-US" dirty="0"/>
          </a:p>
        </p:txBody>
      </p:sp>
    </p:spTree>
    <p:extLst>
      <p:ext uri="{BB962C8B-B14F-4D97-AF65-F5344CB8AC3E}">
        <p14:creationId xmlns:p14="http://schemas.microsoft.com/office/powerpoint/2010/main" val="3995129419"/>
      </p:ext>
    </p:extLst>
  </p:cSld>
  <p:clrMapOvr>
    <a:masterClrMapping/>
  </p:clrMapOvr>
  <p:transition>
    <p:zoom dir="in"/>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0D284342-082E-4C8F-A619-414508ECBEA2}" type="datetime1">
              <a:rPr lang="en-US" smtClean="0"/>
              <a:t>8/28/2014</a:t>
            </a:fld>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5" name="Slide Number Placeholder 4"/>
          <p:cNvSpPr>
            <a:spLocks noGrp="1"/>
          </p:cNvSpPr>
          <p:nvPr>
            <p:ph type="sldNum" sz="quarter" idx="12"/>
          </p:nvPr>
        </p:nvSpPr>
        <p:spPr/>
        <p:txBody>
          <a:bodyPr/>
          <a:lstStyle>
            <a:lvl1pPr>
              <a:defRPr/>
            </a:lvl1pPr>
          </a:lstStyle>
          <a:p>
            <a:pPr>
              <a:defRPr/>
            </a:pPr>
            <a:fld id="{A36DFB21-22CA-400A-A228-1C64CC3BE035}" type="slidenum">
              <a:rPr lang="en-US" smtClean="0"/>
              <a:pPr>
                <a:defRPr/>
              </a:pPr>
              <a:t>‹#›</a:t>
            </a:fld>
            <a:endParaRPr lang="en-US" dirty="0"/>
          </a:p>
        </p:txBody>
      </p:sp>
    </p:spTree>
    <p:extLst>
      <p:ext uri="{BB962C8B-B14F-4D97-AF65-F5344CB8AC3E}">
        <p14:creationId xmlns:p14="http://schemas.microsoft.com/office/powerpoint/2010/main" val="3922237707"/>
      </p:ext>
    </p:extLst>
  </p:cSld>
  <p:clrMapOvr>
    <a:masterClrMapping/>
  </p:clrMapOvr>
  <p:transition>
    <p:zoom dir="in"/>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AB76C01-3A4D-4B7F-B712-DC4D3C445E08}" type="datetime1">
              <a:rPr lang="en-US" smtClean="0"/>
              <a:t>8/28/2014</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4" name="Slide Number Placeholder 3"/>
          <p:cNvSpPr>
            <a:spLocks noGrp="1"/>
          </p:cNvSpPr>
          <p:nvPr>
            <p:ph type="sldNum" sz="quarter" idx="12"/>
          </p:nvPr>
        </p:nvSpPr>
        <p:spPr/>
        <p:txBody>
          <a:bodyPr/>
          <a:lstStyle>
            <a:lvl1pPr>
              <a:defRPr/>
            </a:lvl1pPr>
          </a:lstStyle>
          <a:p>
            <a:pPr>
              <a:defRPr/>
            </a:pPr>
            <a:fld id="{1CE35B7D-9677-4311-AD4E-DA8D67794C04}" type="slidenum">
              <a:rPr lang="en-US" smtClean="0"/>
              <a:pPr>
                <a:defRPr/>
              </a:pPr>
              <a:t>‹#›</a:t>
            </a:fld>
            <a:endParaRPr lang="en-US" dirty="0"/>
          </a:p>
        </p:txBody>
      </p:sp>
    </p:spTree>
    <p:extLst>
      <p:ext uri="{BB962C8B-B14F-4D97-AF65-F5344CB8AC3E}">
        <p14:creationId xmlns:p14="http://schemas.microsoft.com/office/powerpoint/2010/main" val="3776412396"/>
      </p:ext>
    </p:extLst>
  </p:cSld>
  <p:clrMapOvr>
    <a:masterClrMapping/>
  </p:clrMapOvr>
  <p:transition>
    <p:zoom dir="in"/>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08F78268-D4F1-4D22-95BD-71BCEB3F2CC7}" type="datetime1">
              <a:rPr lang="en-US" smtClean="0"/>
              <a:t>8/28/2014</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7" name="Slide Number Placeholder 6"/>
          <p:cNvSpPr>
            <a:spLocks noGrp="1"/>
          </p:cNvSpPr>
          <p:nvPr>
            <p:ph type="sldNum" sz="quarter" idx="12"/>
          </p:nvPr>
        </p:nvSpPr>
        <p:spPr/>
        <p:txBody>
          <a:bodyPr/>
          <a:lstStyle>
            <a:lvl1pPr>
              <a:defRPr/>
            </a:lvl1pPr>
          </a:lstStyle>
          <a:p>
            <a:pPr>
              <a:defRPr/>
            </a:pPr>
            <a:fld id="{A770799D-FCFE-4BDB-92FA-555A0F55983B}" type="slidenum">
              <a:rPr lang="en-US" smtClean="0"/>
              <a:pPr>
                <a:defRPr/>
              </a:pPr>
              <a:t>‹#›</a:t>
            </a:fld>
            <a:endParaRPr lang="en-US" dirty="0"/>
          </a:p>
        </p:txBody>
      </p:sp>
    </p:spTree>
    <p:extLst>
      <p:ext uri="{BB962C8B-B14F-4D97-AF65-F5344CB8AC3E}">
        <p14:creationId xmlns:p14="http://schemas.microsoft.com/office/powerpoint/2010/main" val="1083614760"/>
      </p:ext>
    </p:extLst>
  </p:cSld>
  <p:clrMapOvr>
    <a:masterClrMapping/>
  </p:clrMapOvr>
  <p:transition>
    <p:zoom dir="in"/>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5B68578-4E04-42B0-834D-D18FB739FDCE}" type="datetime1">
              <a:rPr lang="en-US" smtClean="0"/>
              <a:t>8/28/2014</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7" name="Slide Number Placeholder 6"/>
          <p:cNvSpPr>
            <a:spLocks noGrp="1"/>
          </p:cNvSpPr>
          <p:nvPr>
            <p:ph type="sldNum" sz="quarter" idx="12"/>
          </p:nvPr>
        </p:nvSpPr>
        <p:spPr/>
        <p:txBody>
          <a:bodyPr/>
          <a:lstStyle>
            <a:lvl1pPr>
              <a:defRPr/>
            </a:lvl1pPr>
          </a:lstStyle>
          <a:p>
            <a:pPr>
              <a:defRPr/>
            </a:pPr>
            <a:fld id="{41A74E30-6D86-4C6F-8456-EEA491E57EB1}" type="slidenum">
              <a:rPr lang="en-US" smtClean="0"/>
              <a:pPr>
                <a:defRPr/>
              </a:pPr>
              <a:t>‹#›</a:t>
            </a:fld>
            <a:endParaRPr lang="en-US" dirty="0"/>
          </a:p>
        </p:txBody>
      </p:sp>
    </p:spTree>
    <p:extLst>
      <p:ext uri="{BB962C8B-B14F-4D97-AF65-F5344CB8AC3E}">
        <p14:creationId xmlns:p14="http://schemas.microsoft.com/office/powerpoint/2010/main" val="2908591095"/>
      </p:ext>
    </p:extLst>
  </p:cSld>
  <p:clrMapOvr>
    <a:masterClrMapping/>
  </p:clrMapOvr>
  <p:transition>
    <p:zoom dir="in"/>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524000"/>
            <a:ext cx="8001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8400"/>
            <a:ext cx="2133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5EEAA91C-82C1-43A5-964C-5B78CAE92F47}" type="datetime1">
              <a:rPr lang="en-US" smtClean="0"/>
              <a:t>8/28/2014</a:t>
            </a:fld>
            <a:endParaRPr lang="en-US" dirty="0"/>
          </a:p>
        </p:txBody>
      </p:sp>
      <p:sp>
        <p:nvSpPr>
          <p:cNvPr id="1029" name="Rectangle 5"/>
          <p:cNvSpPr>
            <a:spLocks noGrp="1" noChangeArrowheads="1"/>
          </p:cNvSpPr>
          <p:nvPr>
            <p:ph type="ftr" sz="quarter" idx="3"/>
          </p:nvPr>
        </p:nvSpPr>
        <p:spPr bwMode="auto">
          <a:xfrm>
            <a:off x="3124200" y="6248400"/>
            <a:ext cx="2895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aps_crimhead@yahoo.com</a:t>
            </a:r>
            <a:endParaRPr lang="en-US"/>
          </a:p>
        </p:txBody>
      </p:sp>
      <p:sp>
        <p:nvSpPr>
          <p:cNvPr id="1030" name="Rectangle 6"/>
          <p:cNvSpPr>
            <a:spLocks noGrp="1" noChangeArrowheads="1"/>
          </p:cNvSpPr>
          <p:nvPr>
            <p:ph type="sldNum" sz="quarter" idx="4"/>
          </p:nvPr>
        </p:nvSpPr>
        <p:spPr bwMode="auto">
          <a:xfrm>
            <a:off x="6553200" y="6248400"/>
            <a:ext cx="1905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9C1DB9B-14D1-4028-A9D6-2352742D5A6D}" type="slidenum">
              <a:rPr lang="en-US" smtClean="0"/>
              <a:pPr>
                <a:defRPr/>
              </a:pPr>
              <a:t>‹#›</a:t>
            </a:fld>
            <a:endParaRPr lang="en-US" dirty="0"/>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zoom dir="in"/>
  </p:transition>
  <p:timing>
    <p:tnLst>
      <p:par>
        <p:cTn id="1" dur="indefinite" restart="never" nodeType="tmRoot"/>
      </p:par>
    </p:tnLst>
  </p:timing>
  <p:hf sldNum="0" hdr="0" dt="0"/>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5867400" y="4648200"/>
            <a:ext cx="1754909" cy="1898754"/>
          </a:xfrm>
          <a:prstGeom prst="ellipse">
            <a:avLst/>
          </a:prstGeom>
          <a:ln>
            <a:noFill/>
          </a:ln>
          <a:effectLst>
            <a:softEdge rad="112500"/>
          </a:effectLst>
        </p:spPr>
      </p:pic>
      <p:pic>
        <p:nvPicPr>
          <p:cNvPr id="2050" name="Picture 5" descr="D:\PICTURES FILE\Pictures\Pictures\all pics\fisphil logo.jp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9607" b="92795" l="0" r="89738"/>
                    </a14:imgEffect>
                  </a14:imgLayer>
                </a14:imgProps>
              </a:ext>
            </a:extLst>
          </a:blip>
          <a:srcRect/>
          <a:stretch>
            <a:fillRect/>
          </a:stretch>
        </p:blipFill>
        <p:spPr bwMode="auto">
          <a:xfrm rot="20171397">
            <a:off x="1440233" y="682565"/>
            <a:ext cx="5171072" cy="5171072"/>
          </a:xfrm>
          <a:prstGeom prst="rect">
            <a:avLst/>
          </a:prstGeom>
          <a:noFill/>
          <a:ln w="9525">
            <a:noFill/>
            <a:miter lim="800000"/>
            <a:headEnd/>
            <a:tailEnd/>
          </a:ln>
        </p:spPr>
      </p:pic>
      <p:sp>
        <p:nvSpPr>
          <p:cNvPr id="2" name="Title 1"/>
          <p:cNvSpPr>
            <a:spLocks noGrp="1"/>
          </p:cNvSpPr>
          <p:nvPr>
            <p:ph type="ctrTitle"/>
          </p:nvPr>
        </p:nvSpPr>
        <p:spPr>
          <a:xfrm>
            <a:off x="0" y="152400"/>
            <a:ext cx="6781800" cy="1371600"/>
          </a:xfrm>
        </p:spPr>
        <p:txBody>
          <a:bodyPr rtlCol="0">
            <a:noAutofit/>
          </a:bodyPr>
          <a:lstStyle/>
          <a:p>
            <a:pPr fontAlgn="auto">
              <a:spcAft>
                <a:spcPts val="0"/>
              </a:spcAft>
              <a:defRPr/>
            </a:pPr>
            <a:r>
              <a:rPr lang="en-US" sz="360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REVIEW QUESTIONS FOCUSED ON COMPETENCY # </a:t>
            </a:r>
            <a:r>
              <a:rPr lang="en-US" sz="360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4</a:t>
            </a:r>
            <a:endParaRPr lang="en-US" sz="36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4" name="Subtitle 3"/>
          <p:cNvSpPr>
            <a:spLocks noGrp="1"/>
          </p:cNvSpPr>
          <p:nvPr>
            <p:ph type="subTitle" idx="1"/>
          </p:nvPr>
        </p:nvSpPr>
        <p:spPr>
          <a:xfrm>
            <a:off x="304800" y="5029200"/>
            <a:ext cx="5510784" cy="1219200"/>
          </a:xfrm>
          <a:solidFill>
            <a:srgbClr val="FF0000"/>
          </a:solidFill>
        </p:spPr>
        <p:txBody>
          <a:bodyPr/>
          <a:lstStyle/>
          <a:p>
            <a:pPr eaLnBrk="1" hangingPunct="1">
              <a:defRPr/>
            </a:pPr>
            <a:r>
              <a:rPr lang="en-US" sz="2400" dirty="0" smtClean="0">
                <a:ln w="18415" cmpd="sng">
                  <a:solidFill>
                    <a:srgbClr val="FFFFFF"/>
                  </a:solidFill>
                  <a:prstDash val="solid"/>
                </a:ln>
                <a:solidFill>
                  <a:srgbClr val="C00000"/>
                </a:solidFill>
              </a:rPr>
              <a:t>By:  </a:t>
            </a:r>
            <a:r>
              <a:rPr lang="en-US" sz="2400" dirty="0" smtClean="0">
                <a:ln w="18415" cmpd="sng">
                  <a:solidFill>
                    <a:srgbClr val="FFFFFF"/>
                  </a:solidFill>
                  <a:prstDash val="solid"/>
                </a:ln>
                <a:solidFill>
                  <a:srgbClr val="C00000"/>
                </a:solidFill>
              </a:rPr>
              <a:t>DR. ALFIE </a:t>
            </a:r>
            <a:r>
              <a:rPr lang="en-US" sz="2400" dirty="0" smtClean="0">
                <a:ln w="18415" cmpd="sng">
                  <a:solidFill>
                    <a:srgbClr val="FFFFFF"/>
                  </a:solidFill>
                  <a:prstDash val="solid"/>
                </a:ln>
                <a:solidFill>
                  <a:srgbClr val="C00000"/>
                </a:solidFill>
              </a:rPr>
              <a:t>P. SARMIENTO, Ph.D.</a:t>
            </a:r>
          </a:p>
          <a:p>
            <a:pPr eaLnBrk="1" hangingPunct="1">
              <a:defRPr/>
            </a:pPr>
            <a:r>
              <a:rPr lang="en-US" sz="2400" dirty="0" smtClean="0">
                <a:ln w="18415" cmpd="sng">
                  <a:solidFill>
                    <a:srgbClr val="FFFFFF"/>
                  </a:solidFill>
                  <a:prstDash val="solid"/>
                </a:ln>
                <a:solidFill>
                  <a:srgbClr val="C00000"/>
                </a:solidFill>
              </a:rPr>
              <a:t>5</a:t>
            </a:r>
            <a:r>
              <a:rPr lang="en-US" sz="2400" baseline="30000" dirty="0" smtClean="0">
                <a:ln w="18415" cmpd="sng">
                  <a:solidFill>
                    <a:srgbClr val="FFFFFF"/>
                  </a:solidFill>
                  <a:prstDash val="solid"/>
                </a:ln>
                <a:solidFill>
                  <a:srgbClr val="C00000"/>
                </a:solidFill>
              </a:rPr>
              <a:t>th</a:t>
            </a:r>
            <a:r>
              <a:rPr lang="en-US" sz="2400" dirty="0" smtClean="0">
                <a:ln w="18415" cmpd="sng">
                  <a:solidFill>
                    <a:srgbClr val="FFFFFF"/>
                  </a:solidFill>
                  <a:prstDash val="solid"/>
                </a:ln>
                <a:solidFill>
                  <a:srgbClr val="C00000"/>
                </a:solidFill>
              </a:rPr>
              <a:t> Placer 1998</a:t>
            </a:r>
          </a:p>
          <a:p>
            <a:pPr eaLnBrk="1" hangingPunct="1">
              <a:defRPr/>
            </a:pPr>
            <a:r>
              <a:rPr lang="en-US" sz="1800" dirty="0" err="1" smtClean="0">
                <a:ln w="18415" cmpd="sng">
                  <a:solidFill>
                    <a:srgbClr val="FFFFFF"/>
                  </a:solidFill>
                  <a:prstDash val="solid"/>
                </a:ln>
                <a:solidFill>
                  <a:srgbClr val="C00000"/>
                </a:solidFill>
              </a:rPr>
              <a:t>FISPhil</a:t>
            </a:r>
            <a:r>
              <a:rPr lang="en-US" sz="1800" dirty="0" smtClean="0">
                <a:ln w="18415" cmpd="sng">
                  <a:solidFill>
                    <a:srgbClr val="FFFFFF"/>
                  </a:solidFill>
                  <a:prstDash val="solid"/>
                </a:ln>
                <a:solidFill>
                  <a:srgbClr val="C00000"/>
                </a:solidFill>
              </a:rPr>
              <a:t> Founding Officer</a:t>
            </a:r>
          </a:p>
          <a:p>
            <a:pPr eaLnBrk="1" hangingPunct="1">
              <a:defRPr/>
            </a:pPr>
            <a:endParaRPr lang="en-US" sz="2400" dirty="0" smtClean="0">
              <a:ln w="18415" cmpd="sng">
                <a:solidFill>
                  <a:srgbClr val="FFFFFF"/>
                </a:solidFill>
                <a:prstDash val="solid"/>
              </a:ln>
              <a:effectLst>
                <a:outerShdw blurRad="63500" dir="3600000" algn="tl" rotWithShape="0">
                  <a:srgbClr val="000000">
                    <a:alpha val="70000"/>
                  </a:srgbClr>
                </a:outerShdw>
              </a:effectLst>
            </a:endParaRPr>
          </a:p>
          <a:p>
            <a:pPr algn="l" eaLnBrk="1" hangingPunct="1">
              <a:defRPr/>
            </a:pPr>
            <a:endParaRPr lang="en-US" sz="2400" dirty="0">
              <a:ln w="18415" cmpd="sng">
                <a:solidFill>
                  <a:srgbClr val="FFFFFF"/>
                </a:solidFill>
                <a:prstDash val="solid"/>
              </a:ln>
              <a:effectLst>
                <a:outerShdw blurRad="63500" dir="3600000" algn="tl" rotWithShape="0">
                  <a:srgbClr val="000000">
                    <a:alpha val="70000"/>
                  </a:srgbClr>
                </a:outerShdw>
              </a:effectLst>
            </a:endParaRPr>
          </a:p>
        </p:txBody>
      </p:sp>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4800" y="3301629"/>
            <a:ext cx="1526087" cy="1524000"/>
          </a:xfrm>
          <a:prstGeom prst="rect">
            <a:avLst/>
          </a:prstGeom>
          <a:effectLst>
            <a:outerShdw blurRad="63500" sx="102000" sy="102000" algn="ctr" rotWithShape="0">
              <a:prstClr val="black">
                <a:alpha val="40000"/>
              </a:prstClr>
            </a:outerShdw>
          </a:effectLst>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
          <p:cNvSpPr>
            <a:spLocks noChangeArrowheads="1"/>
          </p:cNvSpPr>
          <p:nvPr/>
        </p:nvSpPr>
        <p:spPr bwMode="auto">
          <a:xfrm>
            <a:off x="457200" y="1143000"/>
            <a:ext cx="7315200" cy="3970318"/>
          </a:xfrm>
          <a:prstGeom prst="rect">
            <a:avLst/>
          </a:prstGeom>
          <a:noFill/>
          <a:ln w="9525">
            <a:noFill/>
            <a:miter lim="800000"/>
            <a:headEnd/>
            <a:tailEnd/>
          </a:ln>
        </p:spPr>
        <p:txBody>
          <a:bodyPr>
            <a:spAutoFit/>
          </a:bodyPr>
          <a:lstStyle/>
          <a:p>
            <a:endParaRPr lang="en-US" sz="2800" dirty="0"/>
          </a:p>
          <a:p>
            <a:r>
              <a:rPr lang="en-US" sz="2800" dirty="0"/>
              <a:t>The primary source of oils and fats found in perspiration is ______, a secretion of the sebaceous glands.	</a:t>
            </a:r>
            <a:endParaRPr lang="en-US" sz="2800" dirty="0" smtClean="0"/>
          </a:p>
          <a:p>
            <a:endParaRPr lang="en-US" sz="2800" dirty="0"/>
          </a:p>
          <a:p>
            <a:r>
              <a:rPr lang="en-US" sz="2800" dirty="0"/>
              <a:t>A)	urea</a:t>
            </a:r>
          </a:p>
          <a:p>
            <a:r>
              <a:rPr lang="en-US" sz="2800" dirty="0"/>
              <a:t>B)	peptides</a:t>
            </a:r>
          </a:p>
          <a:p>
            <a:r>
              <a:rPr lang="en-US" sz="2800" dirty="0"/>
              <a:t>C)	sebum</a:t>
            </a:r>
          </a:p>
          <a:p>
            <a:r>
              <a:rPr lang="en-US" sz="2800" dirty="0"/>
              <a:t>D)	none of these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12642">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1"/>
          <p:cNvSpPr>
            <a:spLocks noChangeArrowheads="1"/>
          </p:cNvSpPr>
          <p:nvPr/>
        </p:nvSpPr>
        <p:spPr bwMode="auto">
          <a:xfrm>
            <a:off x="457200" y="533400"/>
            <a:ext cx="8001000" cy="4524315"/>
          </a:xfrm>
          <a:prstGeom prst="rect">
            <a:avLst/>
          </a:prstGeom>
          <a:noFill/>
          <a:ln w="9525">
            <a:noFill/>
            <a:miter lim="800000"/>
            <a:headEnd/>
            <a:tailEnd/>
          </a:ln>
        </p:spPr>
        <p:txBody>
          <a:bodyPr>
            <a:spAutoFit/>
          </a:bodyPr>
          <a:lstStyle/>
          <a:p>
            <a:endParaRPr lang="en-US" sz="3600" dirty="0"/>
          </a:p>
          <a:p>
            <a:r>
              <a:rPr lang="en-US" sz="3600" dirty="0"/>
              <a:t>Chemical used in the preparation of reagents and dye stains</a:t>
            </a:r>
            <a:r>
              <a:rPr lang="en-US" sz="3600" dirty="0" smtClean="0"/>
              <a:t>.</a:t>
            </a:r>
          </a:p>
          <a:p>
            <a:endParaRPr lang="en-US" sz="3600" dirty="0"/>
          </a:p>
          <a:p>
            <a:r>
              <a:rPr lang="en-US" sz="3600" dirty="0"/>
              <a:t>A)	GENTIAN VIOLET</a:t>
            </a:r>
          </a:p>
          <a:p>
            <a:r>
              <a:rPr lang="en-US" sz="3600" dirty="0"/>
              <a:t>B)	GLACIAL ACETIC ACID</a:t>
            </a:r>
          </a:p>
          <a:p>
            <a:r>
              <a:rPr lang="en-US" sz="3600" dirty="0"/>
              <a:t>C)	GOLD CHLORIDE</a:t>
            </a:r>
          </a:p>
          <a:p>
            <a:r>
              <a:rPr lang="en-US" sz="3600" dirty="0"/>
              <a:t>D)	GOLD TETRACHLORIDE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23906">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1"/>
          <p:cNvSpPr>
            <a:spLocks noChangeArrowheads="1"/>
          </p:cNvSpPr>
          <p:nvPr/>
        </p:nvSpPr>
        <p:spPr bwMode="auto">
          <a:xfrm>
            <a:off x="487680" y="1524000"/>
            <a:ext cx="7589520" cy="3970318"/>
          </a:xfrm>
          <a:prstGeom prst="rect">
            <a:avLst/>
          </a:prstGeom>
          <a:noFill/>
          <a:ln w="9525">
            <a:noFill/>
            <a:miter lim="800000"/>
            <a:headEnd/>
            <a:tailEnd/>
          </a:ln>
        </p:spPr>
        <p:txBody>
          <a:bodyPr wrap="square">
            <a:spAutoFit/>
          </a:bodyPr>
          <a:lstStyle/>
          <a:p>
            <a:endParaRPr lang="en-US" sz="2800" dirty="0"/>
          </a:p>
          <a:p>
            <a:r>
              <a:rPr lang="en-US" sz="2800" dirty="0"/>
              <a:t>A solution consisting of acetic acid, </a:t>
            </a:r>
            <a:r>
              <a:rPr lang="en-US" sz="2800" dirty="0" err="1"/>
              <a:t>selenious</a:t>
            </a:r>
            <a:r>
              <a:rPr lang="en-US" sz="2800" dirty="0"/>
              <a:t> acid and cupric salt, used to develop friction ridge detail on metal surfaces.</a:t>
            </a:r>
          </a:p>
          <a:p>
            <a:r>
              <a:rPr lang="en-US" sz="2800" dirty="0"/>
              <a:t>		</a:t>
            </a:r>
          </a:p>
          <a:p>
            <a:r>
              <a:rPr lang="en-US" sz="2800" dirty="0"/>
              <a:t>A)	GRAY SCALE IMAGE</a:t>
            </a:r>
          </a:p>
          <a:p>
            <a:r>
              <a:rPr lang="en-US" sz="2800" dirty="0"/>
              <a:t>B)	GUN BLUEING</a:t>
            </a:r>
          </a:p>
          <a:p>
            <a:r>
              <a:rPr lang="en-US" sz="2800" dirty="0"/>
              <a:t>C)	HALLUCAL</a:t>
            </a:r>
          </a:p>
          <a:p>
            <a:r>
              <a:rPr lang="en-US" sz="2800" dirty="0"/>
              <a:t>D)	HEPTANE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24930">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1"/>
          <p:cNvSpPr>
            <a:spLocks noChangeArrowheads="1"/>
          </p:cNvSpPr>
          <p:nvPr/>
        </p:nvSpPr>
        <p:spPr bwMode="auto">
          <a:xfrm>
            <a:off x="277368" y="1469136"/>
            <a:ext cx="8153400" cy="4401205"/>
          </a:xfrm>
          <a:prstGeom prst="rect">
            <a:avLst/>
          </a:prstGeom>
          <a:noFill/>
          <a:ln w="9525">
            <a:noFill/>
            <a:miter lim="800000"/>
            <a:headEnd/>
            <a:tailEnd/>
          </a:ln>
        </p:spPr>
        <p:txBody>
          <a:bodyPr>
            <a:spAutoFit/>
          </a:bodyPr>
          <a:lstStyle/>
          <a:p>
            <a:r>
              <a:rPr lang="en-US" sz="2800" dirty="0" smtClean="0"/>
              <a:t>A </a:t>
            </a:r>
            <a:r>
              <a:rPr lang="en-US" sz="2800" dirty="0"/>
              <a:t>sampling technique used to increase the size of an image file by creating more pixels and increasing the apparent resolution of an image. When used to decrease image size, interpolation is generally referred to as down sampling</a:t>
            </a:r>
            <a:r>
              <a:rPr lang="en-US" sz="2800" dirty="0" smtClean="0"/>
              <a:t>.</a:t>
            </a:r>
          </a:p>
          <a:p>
            <a:endParaRPr lang="en-US" sz="2800" dirty="0"/>
          </a:p>
          <a:p>
            <a:r>
              <a:rPr lang="en-US" sz="2800" dirty="0"/>
              <a:t>A)	INTERDIGITAL</a:t>
            </a:r>
          </a:p>
          <a:p>
            <a:r>
              <a:rPr lang="en-US" sz="2800" dirty="0"/>
              <a:t>B)	Image Retrieval System</a:t>
            </a:r>
          </a:p>
          <a:p>
            <a:r>
              <a:rPr lang="en-US" sz="2800" dirty="0"/>
              <a:t>C)	INTERPOLATION</a:t>
            </a:r>
          </a:p>
          <a:p>
            <a:r>
              <a:rPr lang="en-US" sz="2800" dirty="0"/>
              <a:t>D)	INDIVIDUALIZATION</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25954">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1"/>
          <p:cNvSpPr>
            <a:spLocks noChangeArrowheads="1"/>
          </p:cNvSpPr>
          <p:nvPr/>
        </p:nvSpPr>
        <p:spPr bwMode="auto">
          <a:xfrm>
            <a:off x="533400" y="1676400"/>
            <a:ext cx="7620000" cy="3970318"/>
          </a:xfrm>
          <a:prstGeom prst="rect">
            <a:avLst/>
          </a:prstGeom>
          <a:noFill/>
          <a:ln w="9525">
            <a:noFill/>
            <a:miter lim="800000"/>
            <a:headEnd/>
            <a:tailEnd/>
          </a:ln>
        </p:spPr>
        <p:txBody>
          <a:bodyPr>
            <a:spAutoFit/>
          </a:bodyPr>
          <a:lstStyle/>
          <a:p>
            <a:r>
              <a:rPr lang="en-US" sz="2800" dirty="0" smtClean="0"/>
              <a:t>Emission </a:t>
            </a:r>
            <a:r>
              <a:rPr lang="en-US" sz="2800" dirty="0"/>
              <a:t>of light by energy from non-thermal sources (i.e., chemical, biochemical, electrical), including both fluorescence and phosphorescence</a:t>
            </a:r>
            <a:r>
              <a:rPr lang="en-US" sz="2800" dirty="0" smtClean="0"/>
              <a:t>.</a:t>
            </a:r>
          </a:p>
          <a:p>
            <a:endParaRPr lang="en-US" sz="2800" dirty="0"/>
          </a:p>
          <a:p>
            <a:r>
              <a:rPr lang="en-US" sz="2800" dirty="0"/>
              <a:t>A)	LUMINESCENCE</a:t>
            </a:r>
          </a:p>
          <a:p>
            <a:r>
              <a:rPr lang="en-US" sz="2800" dirty="0"/>
              <a:t>B)	INFRARED</a:t>
            </a:r>
          </a:p>
          <a:p>
            <a:r>
              <a:rPr lang="en-US" sz="2800" dirty="0"/>
              <a:t>C)	LASER</a:t>
            </a:r>
          </a:p>
          <a:p>
            <a:r>
              <a:rPr lang="en-US" sz="2800" dirty="0"/>
              <a:t>D)	MICROWAVE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26978">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1"/>
          <p:cNvSpPr>
            <a:spLocks noChangeArrowheads="1"/>
          </p:cNvSpPr>
          <p:nvPr/>
        </p:nvSpPr>
        <p:spPr bwMode="auto">
          <a:xfrm>
            <a:off x="457200" y="1066800"/>
            <a:ext cx="7467600" cy="4031873"/>
          </a:xfrm>
          <a:prstGeom prst="rect">
            <a:avLst/>
          </a:prstGeom>
          <a:noFill/>
          <a:ln w="9525">
            <a:noFill/>
            <a:miter lim="800000"/>
            <a:headEnd/>
            <a:tailEnd/>
          </a:ln>
        </p:spPr>
        <p:txBody>
          <a:bodyPr>
            <a:spAutoFit/>
          </a:bodyPr>
          <a:lstStyle/>
          <a:p>
            <a:r>
              <a:rPr lang="en-US" sz="3200" dirty="0" smtClean="0"/>
              <a:t>The </a:t>
            </a:r>
            <a:r>
              <a:rPr lang="en-US" sz="3200" dirty="0"/>
              <a:t>color bands of light detected during image acquisition, e.g., detection from 520 to 700 nanometers</a:t>
            </a:r>
            <a:r>
              <a:rPr lang="en-US" sz="3200" dirty="0" smtClean="0"/>
              <a:t>.</a:t>
            </a:r>
          </a:p>
          <a:p>
            <a:endParaRPr lang="en-US" sz="3200" dirty="0"/>
          </a:p>
          <a:p>
            <a:r>
              <a:rPr lang="en-US" sz="3200" dirty="0"/>
              <a:t>A)	SPATIAL DENSITY</a:t>
            </a:r>
          </a:p>
          <a:p>
            <a:r>
              <a:rPr lang="en-US" sz="3200" dirty="0"/>
              <a:t>B)	SPATIAL RESOLUTION</a:t>
            </a:r>
          </a:p>
          <a:p>
            <a:r>
              <a:rPr lang="en-US" sz="3200" dirty="0"/>
              <a:t>C)	SPECTRAL RESOLUTION</a:t>
            </a:r>
          </a:p>
          <a:p>
            <a:r>
              <a:rPr lang="en-US" sz="3200" dirty="0"/>
              <a:t>D)	SPECTRAL DENSITY</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35170">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1"/>
          <p:cNvSpPr>
            <a:spLocks noChangeArrowheads="1"/>
          </p:cNvSpPr>
          <p:nvPr/>
        </p:nvSpPr>
        <p:spPr bwMode="auto">
          <a:xfrm>
            <a:off x="441960" y="1190685"/>
            <a:ext cx="8001000" cy="4524315"/>
          </a:xfrm>
          <a:prstGeom prst="rect">
            <a:avLst/>
          </a:prstGeom>
          <a:noFill/>
          <a:ln w="9525">
            <a:noFill/>
            <a:miter lim="800000"/>
            <a:headEnd/>
            <a:tailEnd/>
          </a:ln>
        </p:spPr>
        <p:txBody>
          <a:bodyPr>
            <a:spAutoFit/>
          </a:bodyPr>
          <a:lstStyle/>
          <a:p>
            <a:r>
              <a:rPr lang="en-US" sz="3200" dirty="0" smtClean="0"/>
              <a:t>Suspension </a:t>
            </a:r>
            <a:r>
              <a:rPr lang="en-US" sz="3200" dirty="0"/>
              <a:t>in which molybdenum disulphide adheres to fats and oils, allowing for visualization of friction ridge detail</a:t>
            </a:r>
            <a:r>
              <a:rPr lang="en-US" sz="3200" dirty="0" smtClean="0"/>
              <a:t>.</a:t>
            </a:r>
          </a:p>
          <a:p>
            <a:endParaRPr lang="en-US" sz="3200" dirty="0"/>
          </a:p>
          <a:p>
            <a:r>
              <a:rPr lang="en-US" sz="3200" dirty="0"/>
              <a:t>A)	Small Particle Reagent</a:t>
            </a:r>
          </a:p>
          <a:p>
            <a:r>
              <a:rPr lang="en-US" sz="3200" dirty="0"/>
              <a:t>B)	</a:t>
            </a:r>
            <a:r>
              <a:rPr lang="en-US" sz="3200" dirty="0" err="1"/>
              <a:t>Thenoyl</a:t>
            </a:r>
            <a:r>
              <a:rPr lang="en-US" sz="3200" dirty="0"/>
              <a:t> Europium </a:t>
            </a:r>
            <a:r>
              <a:rPr lang="en-US" sz="3200" dirty="0" err="1"/>
              <a:t>Chelate</a:t>
            </a:r>
            <a:endParaRPr lang="en-US" sz="3200" dirty="0"/>
          </a:p>
          <a:p>
            <a:r>
              <a:rPr lang="en-US" sz="3200" dirty="0"/>
              <a:t>C)	Reflected Ultra-Violet Imaging System</a:t>
            </a:r>
          </a:p>
          <a:p>
            <a:r>
              <a:rPr lang="en-US" sz="3200" dirty="0"/>
              <a:t>D)	Para-</a:t>
            </a:r>
            <a:r>
              <a:rPr lang="en-US" sz="3200" dirty="0" err="1"/>
              <a:t>dimethylaminocinnamaldehyde</a:t>
            </a:r>
            <a:endParaRPr lang="en-US" sz="32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43362">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
          <p:cNvSpPr>
            <a:spLocks noChangeArrowheads="1"/>
          </p:cNvSpPr>
          <p:nvPr/>
        </p:nvSpPr>
        <p:spPr bwMode="auto">
          <a:xfrm>
            <a:off x="381000" y="1676400"/>
            <a:ext cx="8001000" cy="4401205"/>
          </a:xfrm>
          <a:prstGeom prst="rect">
            <a:avLst/>
          </a:prstGeom>
          <a:noFill/>
          <a:ln w="9525">
            <a:noFill/>
            <a:miter lim="800000"/>
            <a:headEnd/>
            <a:tailEnd/>
          </a:ln>
        </p:spPr>
        <p:txBody>
          <a:bodyPr>
            <a:spAutoFit/>
          </a:bodyPr>
          <a:lstStyle/>
          <a:p>
            <a:r>
              <a:rPr lang="en-US" sz="2800" dirty="0" smtClean="0"/>
              <a:t>Secondary </a:t>
            </a:r>
            <a:r>
              <a:rPr lang="en-US" sz="2800" dirty="0"/>
              <a:t>treatment of </a:t>
            </a:r>
            <a:r>
              <a:rPr lang="en-US" sz="2800" dirty="0" err="1"/>
              <a:t>ninhydrin</a:t>
            </a:r>
            <a:r>
              <a:rPr lang="en-US" sz="2800" dirty="0"/>
              <a:t> developed friction ridge detail for visualization (e.g. Zinc Chloride, Zinc Nitrate, or Cadmium Chloride); produces a fluorescent product when exposed to selected wavelengths of light</a:t>
            </a:r>
            <a:r>
              <a:rPr lang="en-US" sz="2800" dirty="0" smtClean="0"/>
              <a:t>.</a:t>
            </a:r>
          </a:p>
          <a:p>
            <a:endParaRPr lang="en-US" sz="2800" dirty="0"/>
          </a:p>
          <a:p>
            <a:r>
              <a:rPr lang="en-US" sz="2800" dirty="0"/>
              <a:t>A)	METAL ETCHING</a:t>
            </a:r>
          </a:p>
          <a:p>
            <a:r>
              <a:rPr lang="en-US" sz="2800" dirty="0"/>
              <a:t>B)	MERCURIC NITRATE</a:t>
            </a:r>
          </a:p>
          <a:p>
            <a:r>
              <a:rPr lang="en-US" sz="2800" dirty="0"/>
              <a:t>C)	MERBROMIN</a:t>
            </a:r>
          </a:p>
          <a:p>
            <a:r>
              <a:rPr lang="en-US" sz="2800" dirty="0"/>
              <a:t>D)	METAL SALT</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44386">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1"/>
          <p:cNvSpPr>
            <a:spLocks noChangeArrowheads="1"/>
          </p:cNvSpPr>
          <p:nvPr/>
        </p:nvSpPr>
        <p:spPr bwMode="auto">
          <a:xfrm>
            <a:off x="304800" y="1718370"/>
            <a:ext cx="8001000" cy="3539430"/>
          </a:xfrm>
          <a:prstGeom prst="rect">
            <a:avLst/>
          </a:prstGeom>
          <a:noFill/>
          <a:ln w="9525">
            <a:noFill/>
            <a:miter lim="800000"/>
            <a:headEnd/>
            <a:tailEnd/>
          </a:ln>
        </p:spPr>
        <p:txBody>
          <a:bodyPr>
            <a:spAutoFit/>
          </a:bodyPr>
          <a:lstStyle/>
          <a:p>
            <a:r>
              <a:rPr lang="en-US" sz="2800" dirty="0" smtClean="0"/>
              <a:t>Fluorescent </a:t>
            </a:r>
            <a:r>
              <a:rPr lang="en-US" sz="2800" dirty="0"/>
              <a:t>yellow solution used to develop friction ridge detail on the adhesive and non-adhesive sides of dark colored tape.	</a:t>
            </a:r>
            <a:endParaRPr lang="en-US" sz="2800" dirty="0" smtClean="0"/>
          </a:p>
          <a:p>
            <a:endParaRPr lang="en-US" sz="2800" dirty="0"/>
          </a:p>
          <a:p>
            <a:r>
              <a:rPr lang="en-US" sz="2800" dirty="0"/>
              <a:t>A)	LIQUI-NOX</a:t>
            </a:r>
          </a:p>
          <a:p>
            <a:r>
              <a:rPr lang="en-US" sz="2800" dirty="0"/>
              <a:t>B)	LIQUID NITROGEN</a:t>
            </a:r>
          </a:p>
          <a:p>
            <a:r>
              <a:rPr lang="en-US" sz="2800" dirty="0"/>
              <a:t>C)	LIQUI-DROX</a:t>
            </a:r>
          </a:p>
          <a:p>
            <a:r>
              <a:rPr lang="en-US" sz="2800" dirty="0"/>
              <a:t>D)	LIGROINE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46434">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
          <p:cNvSpPr>
            <a:spLocks noChangeArrowheads="1"/>
          </p:cNvSpPr>
          <p:nvPr/>
        </p:nvSpPr>
        <p:spPr bwMode="auto">
          <a:xfrm>
            <a:off x="533400" y="1454527"/>
            <a:ext cx="7848600" cy="4031873"/>
          </a:xfrm>
          <a:prstGeom prst="rect">
            <a:avLst/>
          </a:prstGeom>
          <a:noFill/>
          <a:ln w="9525">
            <a:noFill/>
            <a:miter lim="800000"/>
            <a:headEnd/>
            <a:tailEnd/>
          </a:ln>
        </p:spPr>
        <p:txBody>
          <a:bodyPr>
            <a:spAutoFit/>
          </a:bodyPr>
          <a:lstStyle/>
          <a:p>
            <a:r>
              <a:rPr lang="en-US" sz="3200" dirty="0" smtClean="0"/>
              <a:t>Term </a:t>
            </a:r>
            <a:r>
              <a:rPr lang="en-US" sz="3200" dirty="0" smtClean="0"/>
              <a:t>commonly used in the United Kingdom and some Commonwealth countries to designate a latent print.</a:t>
            </a:r>
          </a:p>
          <a:p>
            <a:endParaRPr lang="en-US" sz="3200" dirty="0" smtClean="0"/>
          </a:p>
          <a:p>
            <a:r>
              <a:rPr lang="en-US" sz="3200" dirty="0" smtClean="0"/>
              <a:t>A)	Mark</a:t>
            </a:r>
          </a:p>
          <a:p>
            <a:r>
              <a:rPr lang="en-US" sz="3200" dirty="0" smtClean="0"/>
              <a:t>B)	Print</a:t>
            </a:r>
          </a:p>
          <a:p>
            <a:r>
              <a:rPr lang="en-US" sz="3200" dirty="0" smtClean="0"/>
              <a:t>C)	Matrix</a:t>
            </a:r>
          </a:p>
          <a:p>
            <a:r>
              <a:rPr lang="en-US" sz="3200" dirty="0" smtClean="0"/>
              <a:t>D)	Art</a:t>
            </a:r>
            <a:endParaRPr lang="en-US" sz="32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48482">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33400" y="457200"/>
            <a:ext cx="7620000" cy="2308324"/>
          </a:xfrm>
          <a:prstGeom prst="rect">
            <a:avLst/>
          </a:prstGeom>
          <a:noFill/>
          <a:ln w="9525">
            <a:noFill/>
            <a:miter lim="800000"/>
            <a:headEnd/>
            <a:tailEnd/>
          </a:ln>
        </p:spPr>
        <p:txBody>
          <a:bodyPr wrap="square">
            <a:spAutoFit/>
          </a:bodyPr>
          <a:lstStyle/>
          <a:p>
            <a:pPr>
              <a:lnSpc>
                <a:spcPct val="150000"/>
              </a:lnSpc>
            </a:pPr>
            <a:r>
              <a:rPr lang="en-US" sz="2400" b="1" dirty="0"/>
              <a:t>Question 13</a:t>
            </a:r>
          </a:p>
          <a:p>
            <a:pPr>
              <a:lnSpc>
                <a:spcPct val="150000"/>
              </a:lnSpc>
            </a:pPr>
            <a:r>
              <a:rPr lang="en-US" sz="2400" b="1" dirty="0"/>
              <a:t>The active substance found on Super Glue, Mighty Bond and similar products utilized in chemical development of latent impression is called</a:t>
            </a:r>
          </a:p>
        </p:txBody>
      </p:sp>
      <p:sp>
        <p:nvSpPr>
          <p:cNvPr id="3" name="TextBox 2"/>
          <p:cNvSpPr txBox="1">
            <a:spLocks noChangeArrowheads="1"/>
          </p:cNvSpPr>
          <p:nvPr/>
        </p:nvSpPr>
        <p:spPr bwMode="auto">
          <a:xfrm>
            <a:off x="1828800" y="3048000"/>
            <a:ext cx="4648200" cy="3046988"/>
          </a:xfrm>
          <a:prstGeom prst="rect">
            <a:avLst/>
          </a:prstGeom>
          <a:noFill/>
          <a:ln w="9525">
            <a:noFill/>
            <a:miter lim="800000"/>
            <a:headEnd/>
            <a:tailEnd/>
          </a:ln>
        </p:spPr>
        <p:txBody>
          <a:bodyPr>
            <a:spAutoFit/>
          </a:bodyPr>
          <a:lstStyle/>
          <a:p>
            <a:r>
              <a:rPr lang="en-US" sz="3200" b="1" dirty="0"/>
              <a:t>A)</a:t>
            </a:r>
            <a:r>
              <a:rPr lang="en-US" sz="3200" dirty="0"/>
              <a:t>Victoria Blue</a:t>
            </a:r>
          </a:p>
          <a:p>
            <a:r>
              <a:rPr lang="en-US" sz="3200" b="1" dirty="0" smtClean="0"/>
              <a:t>B)</a:t>
            </a:r>
            <a:r>
              <a:rPr lang="en-US" sz="3200" dirty="0" err="1" smtClean="0"/>
              <a:t>Tetramethyl</a:t>
            </a:r>
            <a:r>
              <a:rPr lang="en-US" sz="3200" dirty="0" smtClean="0"/>
              <a:t> </a:t>
            </a:r>
            <a:r>
              <a:rPr lang="en-US" sz="3200" dirty="0" err="1"/>
              <a:t>Benzidine</a:t>
            </a:r>
            <a:r>
              <a:rPr lang="en-US" sz="3200" dirty="0"/>
              <a:t> (TMB)</a:t>
            </a:r>
          </a:p>
          <a:p>
            <a:r>
              <a:rPr lang="en-US" sz="3200" b="1" dirty="0" smtClean="0"/>
              <a:t>C)</a:t>
            </a:r>
            <a:r>
              <a:rPr lang="en-US" sz="3200" dirty="0" err="1" smtClean="0"/>
              <a:t>Ninhydrin</a:t>
            </a:r>
            <a:endParaRPr lang="en-US" sz="3200" dirty="0"/>
          </a:p>
          <a:p>
            <a:r>
              <a:rPr lang="en-US" sz="3200" b="1" dirty="0" smtClean="0"/>
              <a:t>D)</a:t>
            </a:r>
            <a:r>
              <a:rPr lang="en-US" sz="3200" dirty="0" smtClean="0"/>
              <a:t>Cyanoacrylate</a:t>
            </a:r>
            <a:r>
              <a:rPr lang="en-US" sz="3200" dirty="0"/>
              <a:t/>
            </a:r>
            <a:br>
              <a:rPr lang="en-US" sz="3200" dirty="0"/>
            </a:br>
            <a:endParaRPr lang="en-US" sz="3200" dirty="0"/>
          </a:p>
        </p:txBody>
      </p:sp>
      <p:sp>
        <p:nvSpPr>
          <p:cNvPr id="4" name="TextBox 3"/>
          <p:cNvSpPr txBox="1">
            <a:spLocks noChangeArrowheads="1"/>
          </p:cNvSpPr>
          <p:nvPr/>
        </p:nvSpPr>
        <p:spPr bwMode="auto">
          <a:xfrm>
            <a:off x="381000" y="5486400"/>
            <a:ext cx="7772400" cy="831850"/>
          </a:xfrm>
          <a:prstGeom prst="rect">
            <a:avLst/>
          </a:prstGeom>
          <a:noFill/>
          <a:ln w="9525">
            <a:noFill/>
            <a:miter lim="800000"/>
            <a:headEnd/>
            <a:tailEnd/>
          </a:ln>
        </p:spPr>
        <p:txBody>
          <a:bodyPr>
            <a:spAutoFit/>
          </a:bodyPr>
          <a:lstStyle/>
          <a:p>
            <a:pPr algn="ctr"/>
            <a:r>
              <a:rPr lang="en-US" sz="4800" b="1" dirty="0"/>
              <a:t>D) </a:t>
            </a:r>
            <a:r>
              <a:rPr lang="en-US" sz="4800" dirty="0" err="1"/>
              <a:t>Cyanoacrylate</a:t>
            </a:r>
            <a:endParaRPr lang="en-US" sz="4800" dirty="0"/>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
          <p:cNvSpPr>
            <a:spLocks noChangeArrowheads="1"/>
          </p:cNvSpPr>
          <p:nvPr/>
        </p:nvSpPr>
        <p:spPr bwMode="auto">
          <a:xfrm>
            <a:off x="381000" y="1295400"/>
            <a:ext cx="7620000" cy="4524315"/>
          </a:xfrm>
          <a:prstGeom prst="rect">
            <a:avLst/>
          </a:prstGeom>
          <a:noFill/>
          <a:ln w="9525">
            <a:noFill/>
            <a:miter lim="800000"/>
            <a:headEnd/>
            <a:tailEnd/>
          </a:ln>
        </p:spPr>
        <p:txBody>
          <a:bodyPr wrap="square">
            <a:spAutoFit/>
          </a:bodyPr>
          <a:lstStyle/>
          <a:p>
            <a:r>
              <a:rPr lang="en-US" sz="3200" dirty="0" smtClean="0"/>
              <a:t>A </a:t>
            </a:r>
            <a:r>
              <a:rPr lang="en-US" sz="3200" dirty="0"/>
              <a:t>lighting technique used to visualize latent friction ridge impressions where the light is directed on an object in a sloping direction</a:t>
            </a:r>
            <a:r>
              <a:rPr lang="en-US" sz="3200" dirty="0" smtClean="0"/>
              <a:t>.</a:t>
            </a:r>
          </a:p>
          <a:p>
            <a:endParaRPr lang="en-US" sz="3200" dirty="0"/>
          </a:p>
          <a:p>
            <a:r>
              <a:rPr lang="en-US" sz="3200" dirty="0"/>
              <a:t>A)	Forensic Light Source</a:t>
            </a:r>
          </a:p>
          <a:p>
            <a:r>
              <a:rPr lang="en-US" sz="3200" dirty="0"/>
              <a:t>B)	Fluorescence</a:t>
            </a:r>
          </a:p>
          <a:p>
            <a:r>
              <a:rPr lang="en-US" sz="3200" dirty="0"/>
              <a:t>C)	Oblique Lighting</a:t>
            </a:r>
          </a:p>
          <a:p>
            <a:r>
              <a:rPr lang="en-US" sz="3200" dirty="0"/>
              <a:t>D)	Parallel Lighting</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51554">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1"/>
          <p:cNvSpPr>
            <a:spLocks noChangeArrowheads="1"/>
          </p:cNvSpPr>
          <p:nvPr/>
        </p:nvSpPr>
        <p:spPr bwMode="auto">
          <a:xfrm>
            <a:off x="609600" y="1565970"/>
            <a:ext cx="7315200" cy="3539430"/>
          </a:xfrm>
          <a:prstGeom prst="rect">
            <a:avLst/>
          </a:prstGeom>
          <a:noFill/>
          <a:ln w="9525">
            <a:noFill/>
            <a:miter lim="800000"/>
            <a:headEnd/>
            <a:tailEnd/>
          </a:ln>
        </p:spPr>
        <p:txBody>
          <a:bodyPr>
            <a:spAutoFit/>
          </a:bodyPr>
          <a:lstStyle/>
          <a:p>
            <a:r>
              <a:rPr lang="en-US" sz="3200" dirty="0" smtClean="0"/>
              <a:t>Reagent </a:t>
            </a:r>
            <a:r>
              <a:rPr lang="en-US" sz="3200" dirty="0"/>
              <a:t>used to detect/enhance bloody friction ridge detail</a:t>
            </a:r>
            <a:r>
              <a:rPr lang="en-US" sz="3200" dirty="0" smtClean="0"/>
              <a:t>.</a:t>
            </a:r>
          </a:p>
          <a:p>
            <a:endParaRPr lang="en-US" sz="3200" dirty="0"/>
          </a:p>
          <a:p>
            <a:r>
              <a:rPr lang="en-US" sz="3200" dirty="0"/>
              <a:t>A)	CYCLOHEXANE</a:t>
            </a:r>
          </a:p>
          <a:p>
            <a:r>
              <a:rPr lang="en-US" sz="3200" dirty="0"/>
              <a:t>B)	CROWLE'S DOUBLE STAIN</a:t>
            </a:r>
          </a:p>
          <a:p>
            <a:r>
              <a:rPr lang="en-US" sz="3200" dirty="0"/>
              <a:t>C)	CRYSTAL VIOLET</a:t>
            </a:r>
          </a:p>
          <a:p>
            <a:r>
              <a:rPr lang="en-US" sz="3200" dirty="0"/>
              <a:t>D)	DIAMINOBENZIDINE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54626">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1"/>
          <p:cNvSpPr>
            <a:spLocks noChangeArrowheads="1"/>
          </p:cNvSpPr>
          <p:nvPr/>
        </p:nvSpPr>
        <p:spPr bwMode="auto">
          <a:xfrm>
            <a:off x="304800" y="1439882"/>
            <a:ext cx="8153400" cy="3970318"/>
          </a:xfrm>
          <a:prstGeom prst="rect">
            <a:avLst/>
          </a:prstGeom>
          <a:noFill/>
          <a:ln w="9525">
            <a:noFill/>
            <a:miter lim="800000"/>
            <a:headEnd/>
            <a:tailEnd/>
          </a:ln>
        </p:spPr>
        <p:txBody>
          <a:bodyPr>
            <a:spAutoFit/>
          </a:bodyPr>
          <a:lstStyle/>
          <a:p>
            <a:r>
              <a:rPr lang="en-US" sz="3600" dirty="0" smtClean="0"/>
              <a:t>Surface </a:t>
            </a:r>
            <a:r>
              <a:rPr lang="en-US" sz="3600" dirty="0"/>
              <a:t>upon which a friction ridge impression is deposited</a:t>
            </a:r>
            <a:r>
              <a:rPr lang="en-US" sz="3600" dirty="0" smtClean="0"/>
              <a:t>.</a:t>
            </a:r>
          </a:p>
          <a:p>
            <a:endParaRPr lang="en-US" sz="3600" dirty="0"/>
          </a:p>
          <a:p>
            <a:r>
              <a:rPr lang="en-US" sz="3600" dirty="0"/>
              <a:t>A)	SUBSTRATE</a:t>
            </a:r>
          </a:p>
          <a:p>
            <a:r>
              <a:rPr lang="en-US" sz="3600" dirty="0"/>
              <a:t>B)	SURFACTANT</a:t>
            </a:r>
          </a:p>
          <a:p>
            <a:r>
              <a:rPr lang="en-US" sz="3600" dirty="0"/>
              <a:t>C)	SYNPERONIC-N</a:t>
            </a:r>
          </a:p>
          <a:p>
            <a:r>
              <a:rPr lang="en-US" sz="3600" dirty="0"/>
              <a:t>D)	SKIN</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65890">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1"/>
          <p:cNvSpPr>
            <a:spLocks noChangeArrowheads="1"/>
          </p:cNvSpPr>
          <p:nvPr/>
        </p:nvSpPr>
        <p:spPr bwMode="auto">
          <a:xfrm>
            <a:off x="457200" y="1378327"/>
            <a:ext cx="8001000" cy="4031873"/>
          </a:xfrm>
          <a:prstGeom prst="rect">
            <a:avLst/>
          </a:prstGeom>
          <a:noFill/>
          <a:ln w="9525">
            <a:noFill/>
            <a:miter lim="800000"/>
            <a:headEnd/>
            <a:tailEnd/>
          </a:ln>
        </p:spPr>
        <p:txBody>
          <a:bodyPr>
            <a:spAutoFit/>
          </a:bodyPr>
          <a:lstStyle/>
          <a:p>
            <a:r>
              <a:rPr lang="en-US" sz="3200" dirty="0" smtClean="0"/>
              <a:t>Chaining </a:t>
            </a:r>
            <a:r>
              <a:rPr lang="en-US" sz="3200" dirty="0"/>
              <a:t>together many simple molecules to form a more complex molecule with different physical properties</a:t>
            </a:r>
            <a:r>
              <a:rPr lang="en-US" sz="3200" dirty="0" smtClean="0"/>
              <a:t>.</a:t>
            </a:r>
          </a:p>
          <a:p>
            <a:endParaRPr lang="en-US" sz="3200" dirty="0"/>
          </a:p>
          <a:p>
            <a:r>
              <a:rPr lang="en-US" sz="3200" dirty="0"/>
              <a:t>A)	POLYMERIZATION</a:t>
            </a:r>
          </a:p>
          <a:p>
            <a:r>
              <a:rPr lang="en-US" sz="3200" dirty="0"/>
              <a:t>B)	REDOX</a:t>
            </a:r>
          </a:p>
          <a:p>
            <a:r>
              <a:rPr lang="en-US" sz="3200" dirty="0"/>
              <a:t>C)	RUBBING TECHNIQUE</a:t>
            </a:r>
          </a:p>
          <a:p>
            <a:r>
              <a:rPr lang="en-US" sz="3200" dirty="0"/>
              <a:t>D)	SEQUENTIAL PROCESSING</a:t>
            </a:r>
          </a:p>
        </p:txBody>
      </p:sp>
      <p:sp>
        <p:nvSpPr>
          <p:cNvPr id="2" name="Footer Placeholder 1"/>
          <p:cNvSpPr>
            <a:spLocks noGrp="1"/>
          </p:cNvSpPr>
          <p:nvPr>
            <p:ph type="ftr" sz="quarter" idx="11"/>
          </p:nvPr>
        </p:nvSpPr>
        <p:spPr/>
        <p:txBody>
          <a:bodyPr/>
          <a:lstStyle/>
          <a:p>
            <a:pPr>
              <a:defRPr/>
            </a:pPr>
            <a:r>
              <a:rPr lang="en-US" dirty="0" smtClean="0"/>
              <a:t>aps_crimhead@yahoo.com</a:t>
            </a:r>
            <a:endParaRPr lang="en-US"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69986">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1"/>
          <p:cNvSpPr>
            <a:spLocks noChangeArrowheads="1"/>
          </p:cNvSpPr>
          <p:nvPr/>
        </p:nvSpPr>
        <p:spPr bwMode="auto">
          <a:xfrm>
            <a:off x="457200" y="1668482"/>
            <a:ext cx="8001000" cy="3970318"/>
          </a:xfrm>
          <a:prstGeom prst="rect">
            <a:avLst/>
          </a:prstGeom>
          <a:noFill/>
          <a:ln w="9525">
            <a:noFill/>
            <a:miter lim="800000"/>
            <a:headEnd/>
            <a:tailEnd/>
          </a:ln>
        </p:spPr>
        <p:txBody>
          <a:bodyPr wrap="square">
            <a:spAutoFit/>
          </a:bodyPr>
          <a:lstStyle/>
          <a:p>
            <a:r>
              <a:rPr lang="en-US" sz="2800" dirty="0" smtClean="0"/>
              <a:t>The </a:t>
            </a:r>
            <a:r>
              <a:rPr lang="en-US" sz="2800" dirty="0"/>
              <a:t>first case on record where a latent print was developed on a homicide victim's skin, identified to a suspect, and introduced as evidence in court</a:t>
            </a:r>
            <a:r>
              <a:rPr lang="en-US" sz="2800" dirty="0" smtClean="0"/>
              <a:t>.</a:t>
            </a:r>
          </a:p>
          <a:p>
            <a:endParaRPr lang="en-US" sz="2800" dirty="0"/>
          </a:p>
          <a:p>
            <a:r>
              <a:rPr lang="en-US" sz="2800" dirty="0"/>
              <a:t>A)	State of Florida v. Stephen William Beattie</a:t>
            </a:r>
          </a:p>
          <a:p>
            <a:r>
              <a:rPr lang="en-US" sz="2800" dirty="0"/>
              <a:t>B)	State of Florida v. Victor Reyes</a:t>
            </a:r>
          </a:p>
          <a:p>
            <a:r>
              <a:rPr lang="en-US" sz="2800" dirty="0"/>
              <a:t>C)	State of Illinois v. Jennings</a:t>
            </a:r>
          </a:p>
          <a:p>
            <a:r>
              <a:rPr lang="en-US" sz="2800" dirty="0"/>
              <a:t>D)	State of Maryland v. Bryan Rose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83298">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1"/>
          <p:cNvSpPr>
            <a:spLocks noChangeArrowheads="1"/>
          </p:cNvSpPr>
          <p:nvPr/>
        </p:nvSpPr>
        <p:spPr bwMode="auto">
          <a:xfrm>
            <a:off x="304800" y="228600"/>
            <a:ext cx="8153400" cy="5693866"/>
          </a:xfrm>
          <a:prstGeom prst="rect">
            <a:avLst/>
          </a:prstGeom>
          <a:noFill/>
          <a:ln w="9525">
            <a:noFill/>
            <a:miter lim="800000"/>
            <a:headEnd/>
            <a:tailEnd/>
          </a:ln>
        </p:spPr>
        <p:txBody>
          <a:bodyPr wrap="square">
            <a:spAutoFit/>
          </a:bodyPr>
          <a:lstStyle/>
          <a:p>
            <a:r>
              <a:rPr lang="en-US" sz="2800" dirty="0" smtClean="0"/>
              <a:t>This </a:t>
            </a:r>
            <a:r>
              <a:rPr lang="en-US" sz="2800" dirty="0"/>
              <a:t>involves preparing photographic enlargements of the latent and inked fingerprints. A grid of equally-sized squares is then superimposed on each, with the squares of each grid occupying identical positions on each print. The forensic scientist examines both imprints square by square looking for identical characteristics</a:t>
            </a:r>
            <a:r>
              <a:rPr lang="en-US" sz="2800" dirty="0" smtClean="0"/>
              <a:t>.</a:t>
            </a:r>
          </a:p>
          <a:p>
            <a:endParaRPr lang="en-US" sz="2800" dirty="0"/>
          </a:p>
          <a:p>
            <a:r>
              <a:rPr lang="en-US" sz="2800" dirty="0"/>
              <a:t>A)	Osborn Grid Method</a:t>
            </a:r>
          </a:p>
          <a:p>
            <a:r>
              <a:rPr lang="en-US" sz="2800" dirty="0"/>
              <a:t>B)	James Grid Method</a:t>
            </a:r>
          </a:p>
          <a:p>
            <a:r>
              <a:rPr lang="en-US" sz="2800" dirty="0"/>
              <a:t>C)	Purkinje Grid Method</a:t>
            </a:r>
          </a:p>
          <a:p>
            <a:r>
              <a:rPr lang="en-US" sz="2800" dirty="0"/>
              <a:t>D)	West Grid Method</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92514">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1"/>
          <p:cNvSpPr>
            <a:spLocks noChangeArrowheads="1"/>
          </p:cNvSpPr>
          <p:nvPr/>
        </p:nvSpPr>
        <p:spPr bwMode="auto">
          <a:xfrm>
            <a:off x="408432" y="1565970"/>
            <a:ext cx="8001000" cy="3539430"/>
          </a:xfrm>
          <a:prstGeom prst="rect">
            <a:avLst/>
          </a:prstGeom>
          <a:noFill/>
          <a:ln w="9525">
            <a:noFill/>
            <a:miter lim="800000"/>
            <a:headEnd/>
            <a:tailEnd/>
          </a:ln>
        </p:spPr>
        <p:txBody>
          <a:bodyPr>
            <a:spAutoFit/>
          </a:bodyPr>
          <a:lstStyle/>
          <a:p>
            <a:r>
              <a:rPr lang="en-US" sz="3200" dirty="0" smtClean="0"/>
              <a:t>A </a:t>
            </a:r>
            <a:r>
              <a:rPr lang="en-US" sz="3200" dirty="0"/>
              <a:t>ridge break may be caused by</a:t>
            </a:r>
            <a:r>
              <a:rPr lang="en-US" sz="3200" dirty="0" smtClean="0"/>
              <a:t>:</a:t>
            </a:r>
          </a:p>
          <a:p>
            <a:endParaRPr lang="en-US" sz="3200" dirty="0"/>
          </a:p>
          <a:p>
            <a:r>
              <a:rPr lang="en-US" sz="3200" dirty="0"/>
              <a:t>A)	a dirt</a:t>
            </a:r>
          </a:p>
          <a:p>
            <a:r>
              <a:rPr lang="en-US" sz="3200" dirty="0"/>
              <a:t>B)	a failure in matrix deposition</a:t>
            </a:r>
          </a:p>
          <a:p>
            <a:r>
              <a:rPr lang="en-US" sz="3200" dirty="0"/>
              <a:t>C)	incorrect deposition pressure</a:t>
            </a:r>
          </a:p>
          <a:p>
            <a:r>
              <a:rPr lang="en-US" sz="3200" dirty="0"/>
              <a:t>D)	any of the above</a:t>
            </a:r>
          </a:p>
          <a:p>
            <a:r>
              <a:rPr lang="en-US" sz="3200" dirty="0"/>
              <a:t>E)	none of the above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2754">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2133600"/>
            <a:ext cx="7086600" cy="3416320"/>
          </a:xfrm>
          <a:prstGeom prst="rect">
            <a:avLst/>
          </a:prstGeom>
          <a:noFill/>
        </p:spPr>
        <p:txBody>
          <a:bodyPr>
            <a:spAutoFit/>
          </a:bodyPr>
          <a:lstStyle/>
          <a:p>
            <a:pPr algn="ctr">
              <a:defRPr/>
            </a:pPr>
            <a:r>
              <a:rPr lang="en-US" sz="5400" b="1" dirty="0">
                <a:ln w="1905"/>
                <a:solidFill>
                  <a:schemeClr val="bg1"/>
                </a:solidFill>
                <a:effectLst>
                  <a:innerShdw blurRad="69850" dist="43180" dir="5400000">
                    <a:srgbClr val="000000">
                      <a:alpha val="65000"/>
                    </a:srgbClr>
                  </a:innerShdw>
                </a:effectLst>
                <a:cs typeface="+mn-cs"/>
              </a:rPr>
              <a:t>Thank you for your Patience!</a:t>
            </a:r>
          </a:p>
          <a:p>
            <a:pPr algn="ctr">
              <a:defRPr/>
            </a:pPr>
            <a:r>
              <a:rPr lang="en-US" sz="5400" b="1" dirty="0">
                <a:ln w="1905"/>
                <a:solidFill>
                  <a:schemeClr val="bg1"/>
                </a:solidFill>
                <a:effectLst>
                  <a:innerShdw blurRad="69850" dist="43180" dir="5400000">
                    <a:srgbClr val="000000">
                      <a:alpha val="65000"/>
                    </a:srgbClr>
                  </a:innerShdw>
                </a:effectLst>
                <a:cs typeface="+mn-cs"/>
              </a:rPr>
              <a:t>GOOD LUCK</a:t>
            </a:r>
          </a:p>
          <a:p>
            <a:pPr algn="ctr">
              <a:defRPr/>
            </a:pPr>
            <a:r>
              <a:rPr lang="en-US" sz="5400" b="1" dirty="0">
                <a:ln w="1905"/>
                <a:solidFill>
                  <a:schemeClr val="bg1"/>
                </a:solidFill>
                <a:effectLst>
                  <a:innerShdw blurRad="69850" dist="43180" dir="5400000">
                    <a:srgbClr val="000000">
                      <a:alpha val="65000"/>
                    </a:srgbClr>
                  </a:innerShdw>
                </a:effectLst>
                <a:cs typeface="+mn-cs"/>
              </a:rPr>
              <a:t>GOD BLESS!!!</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752600"/>
            <a:ext cx="8305800" cy="3970318"/>
          </a:xfrm>
          <a:prstGeom prst="rect">
            <a:avLst/>
          </a:prstGeom>
        </p:spPr>
        <p:txBody>
          <a:bodyPr wrap="square">
            <a:spAutoFit/>
          </a:bodyPr>
          <a:lstStyle/>
          <a:p>
            <a:pPr lvl="0"/>
            <a:r>
              <a:rPr lang="en-US" sz="3600" dirty="0" err="1"/>
              <a:t>Ninhydrin</a:t>
            </a:r>
            <a:r>
              <a:rPr lang="en-US" sz="3600" dirty="0"/>
              <a:t> process is best for developing latent prints on </a:t>
            </a:r>
            <a:endParaRPr lang="en-US" sz="5400" dirty="0"/>
          </a:p>
          <a:p>
            <a:pPr lvl="1"/>
            <a:endParaRPr lang="en-US" sz="3600" dirty="0" smtClean="0"/>
          </a:p>
          <a:p>
            <a:pPr marL="1200150" lvl="1" indent="-742950">
              <a:buFont typeface="+mj-lt"/>
              <a:buAutoNum type="alphaLcPeriod"/>
            </a:pPr>
            <a:r>
              <a:rPr lang="en-US" sz="3600" dirty="0" smtClean="0"/>
              <a:t>Firearm</a:t>
            </a:r>
            <a:r>
              <a:rPr lang="en-US" sz="3600" dirty="0"/>
              <a:t>				</a:t>
            </a:r>
            <a:endParaRPr lang="en-US" sz="3600" dirty="0" smtClean="0"/>
          </a:p>
          <a:p>
            <a:pPr marL="1200150" lvl="1" indent="-742950">
              <a:buFont typeface="+mj-lt"/>
              <a:buAutoNum type="alphaLcPeriod"/>
            </a:pPr>
            <a:r>
              <a:rPr lang="en-US" sz="3600" dirty="0" smtClean="0"/>
              <a:t>ransom </a:t>
            </a:r>
            <a:r>
              <a:rPr lang="en-US" sz="3600" dirty="0"/>
              <a:t>note</a:t>
            </a:r>
            <a:endParaRPr lang="en-US" sz="5400" dirty="0"/>
          </a:p>
          <a:p>
            <a:pPr marL="1200150" lvl="1" indent="-742950">
              <a:buFont typeface="+mj-lt"/>
              <a:buAutoNum type="alphaLcPeriod"/>
            </a:pPr>
            <a:r>
              <a:rPr lang="en-US" sz="3600" dirty="0"/>
              <a:t>Glass panel		</a:t>
            </a:r>
            <a:endParaRPr lang="en-US" sz="3600" dirty="0" smtClean="0"/>
          </a:p>
          <a:p>
            <a:pPr marL="1200150" lvl="1" indent="-742950">
              <a:buFont typeface="+mj-lt"/>
              <a:buAutoNum type="alphaLcPeriod"/>
            </a:pPr>
            <a:r>
              <a:rPr lang="en-US" sz="3600" dirty="0" smtClean="0"/>
              <a:t>Cell </a:t>
            </a:r>
            <a:r>
              <a:rPr lang="en-US" sz="3600" dirty="0"/>
              <a:t>phone </a:t>
            </a:r>
            <a:endParaRPr lang="en-US" sz="5400" dirty="0"/>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extLst>
      <p:ext uri="{BB962C8B-B14F-4D97-AF65-F5344CB8AC3E}">
        <p14:creationId xmlns:p14="http://schemas.microsoft.com/office/powerpoint/2010/main" val="351952832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389888"/>
            <a:ext cx="8001000" cy="4401205"/>
          </a:xfrm>
          <a:prstGeom prst="rect">
            <a:avLst/>
          </a:prstGeom>
        </p:spPr>
        <p:txBody>
          <a:bodyPr wrap="square">
            <a:spAutoFit/>
          </a:bodyPr>
          <a:lstStyle/>
          <a:p>
            <a:pPr lvl="0"/>
            <a:r>
              <a:rPr lang="en-US" sz="4000" dirty="0" err="1"/>
              <a:t>Tetramethyl</a:t>
            </a:r>
            <a:r>
              <a:rPr lang="en-US" sz="4000" dirty="0"/>
              <a:t> </a:t>
            </a:r>
            <a:r>
              <a:rPr lang="en-US" sz="4000" dirty="0" err="1"/>
              <a:t>Benzidine</a:t>
            </a:r>
            <a:r>
              <a:rPr lang="en-US" sz="4000" dirty="0"/>
              <a:t> is best used in </a:t>
            </a:r>
            <a:r>
              <a:rPr lang="en-US" sz="4000" dirty="0" smtClean="0"/>
              <a:t>developing</a:t>
            </a:r>
          </a:p>
          <a:p>
            <a:pPr marL="1200150" lvl="1" indent="-742950">
              <a:buFont typeface="+mj-lt"/>
              <a:buAutoNum type="alphaLcPeriod"/>
            </a:pPr>
            <a:r>
              <a:rPr lang="en-US" sz="4000" dirty="0" smtClean="0"/>
              <a:t>Latent </a:t>
            </a:r>
            <a:r>
              <a:rPr lang="en-US" sz="4000" dirty="0"/>
              <a:t>print on paper surfaces </a:t>
            </a:r>
            <a:endParaRPr lang="en-US" sz="4000" dirty="0" smtClean="0"/>
          </a:p>
          <a:p>
            <a:pPr marL="1200150" lvl="1" indent="-742950">
              <a:buFont typeface="+mj-lt"/>
              <a:buAutoNum type="alphaLcPeriod"/>
            </a:pPr>
            <a:r>
              <a:rPr lang="en-US" sz="4000" dirty="0" smtClean="0"/>
              <a:t>Metallic surface</a:t>
            </a:r>
          </a:p>
          <a:p>
            <a:pPr marL="1200150" lvl="1" indent="-742950">
              <a:buFont typeface="+mj-lt"/>
              <a:buAutoNum type="alphaLcPeriod"/>
            </a:pPr>
            <a:r>
              <a:rPr lang="en-US" sz="4000" dirty="0" smtClean="0"/>
              <a:t>Bloody </a:t>
            </a:r>
            <a:r>
              <a:rPr lang="en-US" sz="4000" dirty="0"/>
              <a:t>fingerprints	</a:t>
            </a:r>
            <a:endParaRPr lang="en-US" sz="4000" dirty="0" smtClean="0"/>
          </a:p>
          <a:p>
            <a:pPr marL="1200150" lvl="1" indent="-742950">
              <a:buFont typeface="+mj-lt"/>
              <a:buAutoNum type="alphaLcPeriod"/>
            </a:pPr>
            <a:r>
              <a:rPr lang="en-US" sz="4000" dirty="0" smtClean="0"/>
              <a:t>wooden </a:t>
            </a:r>
            <a:r>
              <a:rPr lang="en-US" sz="4000" dirty="0"/>
              <a:t>surfaces</a:t>
            </a:r>
            <a:endParaRPr lang="en-US" sz="6000" dirty="0"/>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extLst>
      <p:ext uri="{BB962C8B-B14F-4D97-AF65-F5344CB8AC3E}">
        <p14:creationId xmlns:p14="http://schemas.microsoft.com/office/powerpoint/2010/main" val="183377966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752600"/>
            <a:ext cx="8229600" cy="3539430"/>
          </a:xfrm>
          <a:prstGeom prst="rect">
            <a:avLst/>
          </a:prstGeom>
        </p:spPr>
        <p:txBody>
          <a:bodyPr wrap="square">
            <a:spAutoFit/>
          </a:bodyPr>
          <a:lstStyle/>
          <a:p>
            <a:pPr lvl="0"/>
            <a:r>
              <a:rPr lang="en-US" sz="3200" dirty="0"/>
              <a:t>Which of the following method is used in developing latent prints in materials which were submerged in water? </a:t>
            </a:r>
            <a:endParaRPr lang="en-US" sz="3200" dirty="0" smtClean="0"/>
          </a:p>
          <a:p>
            <a:pPr marL="971550" lvl="1" indent="-514350">
              <a:buFont typeface="+mj-lt"/>
              <a:buAutoNum type="alphaLcPeriod"/>
            </a:pPr>
            <a:r>
              <a:rPr lang="en-US" sz="3200" dirty="0" err="1" smtClean="0"/>
              <a:t>Ninhydrin</a:t>
            </a:r>
            <a:r>
              <a:rPr lang="en-US" sz="3200" dirty="0"/>
              <a:t>		</a:t>
            </a:r>
            <a:endParaRPr lang="en-US" sz="3200" dirty="0" smtClean="0"/>
          </a:p>
          <a:p>
            <a:pPr marL="971550" lvl="1" indent="-514350">
              <a:buFont typeface="+mj-lt"/>
              <a:buAutoNum type="alphaLcPeriod"/>
            </a:pPr>
            <a:r>
              <a:rPr lang="en-US" sz="3200" dirty="0" smtClean="0"/>
              <a:t>dusting </a:t>
            </a:r>
            <a:endParaRPr lang="en-US" sz="4800" dirty="0"/>
          </a:p>
          <a:p>
            <a:pPr marL="971550" lvl="1" indent="-514350">
              <a:buFont typeface="+mj-lt"/>
              <a:buAutoNum type="alphaLcPeriod"/>
            </a:pPr>
            <a:r>
              <a:rPr lang="en-US" sz="3200" dirty="0"/>
              <a:t>Iodine fuming	</a:t>
            </a:r>
            <a:endParaRPr lang="en-US" sz="3200" dirty="0" smtClean="0"/>
          </a:p>
          <a:p>
            <a:pPr marL="971550" lvl="1" indent="-514350">
              <a:buFont typeface="+mj-lt"/>
              <a:buAutoNum type="alphaLcPeriod"/>
            </a:pPr>
            <a:r>
              <a:rPr lang="en-US" sz="3200" dirty="0" smtClean="0"/>
              <a:t>small </a:t>
            </a:r>
            <a:r>
              <a:rPr lang="en-US" sz="3200" dirty="0"/>
              <a:t>particle reagent (SPR)</a:t>
            </a:r>
            <a:endParaRPr lang="en-US" sz="4800" dirty="0"/>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extLst>
      <p:ext uri="{BB962C8B-B14F-4D97-AF65-F5344CB8AC3E}">
        <p14:creationId xmlns:p14="http://schemas.microsoft.com/office/powerpoint/2010/main" val="236014250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04800" y="533400"/>
            <a:ext cx="7696200" cy="1815882"/>
          </a:xfrm>
          <a:prstGeom prst="rect">
            <a:avLst/>
          </a:prstGeom>
          <a:noFill/>
          <a:ln w="9525">
            <a:noFill/>
            <a:miter lim="800000"/>
            <a:headEnd/>
            <a:tailEnd/>
          </a:ln>
        </p:spPr>
        <p:txBody>
          <a:bodyPr wrap="square">
            <a:spAutoFit/>
          </a:bodyPr>
          <a:lstStyle/>
          <a:p>
            <a:pPr>
              <a:lnSpc>
                <a:spcPct val="150000"/>
              </a:lnSpc>
            </a:pPr>
            <a:r>
              <a:rPr lang="en-US" sz="2800" b="1" dirty="0" smtClean="0"/>
              <a:t>The </a:t>
            </a:r>
            <a:r>
              <a:rPr lang="en-US" sz="2800" b="1" dirty="0" smtClean="0"/>
              <a:t>following are techniques in fingerprint development except</a:t>
            </a:r>
            <a:endParaRPr lang="en-US" sz="2800" b="1" dirty="0"/>
          </a:p>
          <a:p>
            <a:r>
              <a:rPr lang="en-US" sz="2800" b="1" dirty="0"/>
              <a:t> </a:t>
            </a:r>
          </a:p>
        </p:txBody>
      </p:sp>
      <p:sp>
        <p:nvSpPr>
          <p:cNvPr id="7" name="TextBox 6"/>
          <p:cNvSpPr txBox="1">
            <a:spLocks noChangeArrowheads="1"/>
          </p:cNvSpPr>
          <p:nvPr/>
        </p:nvSpPr>
        <p:spPr bwMode="auto">
          <a:xfrm>
            <a:off x="1371600" y="2349675"/>
            <a:ext cx="5410200" cy="1815882"/>
          </a:xfrm>
          <a:prstGeom prst="rect">
            <a:avLst/>
          </a:prstGeom>
          <a:noFill/>
          <a:ln w="9525">
            <a:noFill/>
            <a:miter lim="800000"/>
            <a:headEnd/>
            <a:tailEnd/>
          </a:ln>
        </p:spPr>
        <p:txBody>
          <a:bodyPr>
            <a:spAutoFit/>
          </a:bodyPr>
          <a:lstStyle/>
          <a:p>
            <a:r>
              <a:rPr lang="en-US" sz="2800" b="1" dirty="0" smtClean="0"/>
              <a:t>A)flame technique</a:t>
            </a:r>
          </a:p>
          <a:p>
            <a:r>
              <a:rPr lang="en-US" sz="2800" b="1" dirty="0" smtClean="0"/>
              <a:t>B)dusting</a:t>
            </a:r>
          </a:p>
          <a:p>
            <a:r>
              <a:rPr lang="en-US" sz="2800" b="1" dirty="0" smtClean="0"/>
              <a:t>C)Chemical development</a:t>
            </a:r>
          </a:p>
          <a:p>
            <a:r>
              <a:rPr lang="en-US" sz="2800" b="1" dirty="0" smtClean="0"/>
              <a:t>D)photography</a:t>
            </a:r>
            <a:endParaRPr lang="en-US" sz="2800" b="1"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r>
              <a:rPr lang="en-US" sz="4000" b="1" dirty="0"/>
              <a:t>D) </a:t>
            </a:r>
            <a:r>
              <a:rPr lang="en-US" sz="4000" b="1" dirty="0" smtClean="0"/>
              <a:t>photography</a:t>
            </a:r>
            <a:endParaRPr lang="en-US" sz="40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down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8"/>
                                        </p:tgtEl>
                                        <p:attrNameLst>
                                          <p:attrName>style.visibility</p:attrName>
                                        </p:attrNameLst>
                                      </p:cBhvr>
                                      <p:to>
                                        <p:strVal val="visible"/>
                                      </p:to>
                                    </p:set>
                                    <p:anim calcmode="discrete" valueType="clr">
                                      <p:cBhvr override="childStyle">
                                        <p:cTn id="2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8"/>
                                        </p:tgtEl>
                                        <p:attrNameLst>
                                          <p:attrName>fillcolor</p:attrName>
                                        </p:attrNameLst>
                                      </p:cBhvr>
                                      <p:tavLst>
                                        <p:tav tm="0">
                                          <p:val>
                                            <p:clrVal>
                                              <a:schemeClr val="accent2"/>
                                            </p:clrVal>
                                          </p:val>
                                        </p:tav>
                                        <p:tav tm="50000">
                                          <p:val>
                                            <p:clrVal>
                                              <a:schemeClr val="hlink"/>
                                            </p:clrVal>
                                          </p:val>
                                        </p:tav>
                                      </p:tavLst>
                                    </p:anim>
                                    <p:set>
                                      <p:cBhvr>
                                        <p:cTn id="2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550164" y="838200"/>
            <a:ext cx="7086600" cy="1569660"/>
          </a:xfrm>
          <a:prstGeom prst="rect">
            <a:avLst/>
          </a:prstGeom>
          <a:noFill/>
          <a:ln w="9525">
            <a:noFill/>
            <a:miter lim="800000"/>
            <a:headEnd/>
            <a:tailEnd/>
          </a:ln>
        </p:spPr>
        <p:txBody>
          <a:bodyPr>
            <a:spAutoFit/>
          </a:bodyPr>
          <a:lstStyle/>
          <a:p>
            <a:pPr>
              <a:lnSpc>
                <a:spcPct val="150000"/>
              </a:lnSpc>
            </a:pPr>
            <a:r>
              <a:rPr lang="en-US" sz="3600" dirty="0" smtClean="0"/>
              <a:t>Amino </a:t>
            </a:r>
            <a:r>
              <a:rPr lang="en-US" sz="3600" dirty="0" smtClean="0"/>
              <a:t>acids are secreted by the </a:t>
            </a:r>
            <a:r>
              <a:rPr lang="en-US" sz="2800" dirty="0" smtClean="0"/>
              <a:t>______________.</a:t>
            </a:r>
            <a:endParaRPr lang="en-US" sz="2800"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dirty="0" err="1" smtClean="0"/>
              <a:t>Eccrine</a:t>
            </a:r>
            <a:endParaRPr lang="en-US" sz="4000" dirty="0"/>
          </a:p>
        </p:txBody>
      </p:sp>
      <p:sp>
        <p:nvSpPr>
          <p:cNvPr id="7" name="Rectangle 6"/>
          <p:cNvSpPr/>
          <p:nvPr/>
        </p:nvSpPr>
        <p:spPr>
          <a:xfrm>
            <a:off x="1676400" y="2791599"/>
            <a:ext cx="5410200" cy="2308324"/>
          </a:xfrm>
          <a:prstGeom prst="rect">
            <a:avLst/>
          </a:prstGeom>
        </p:spPr>
        <p:txBody>
          <a:bodyPr wrap="square" anchor="ctr">
            <a:spAutoFit/>
          </a:bodyPr>
          <a:lstStyle/>
          <a:p>
            <a:r>
              <a:rPr lang="en-US" sz="2400" dirty="0" smtClean="0"/>
              <a:t>A)	</a:t>
            </a:r>
            <a:r>
              <a:rPr lang="en-US" sz="3600" dirty="0" err="1" smtClean="0"/>
              <a:t>Apocrine</a:t>
            </a:r>
            <a:r>
              <a:rPr lang="en-US" sz="3600" dirty="0" smtClean="0"/>
              <a:t>  glands</a:t>
            </a:r>
          </a:p>
          <a:p>
            <a:r>
              <a:rPr lang="en-US" sz="3600" dirty="0" smtClean="0"/>
              <a:t>B)	Sebaceous glands</a:t>
            </a:r>
          </a:p>
          <a:p>
            <a:r>
              <a:rPr lang="en-US" sz="3600" dirty="0" smtClean="0"/>
              <a:t>C)	</a:t>
            </a:r>
            <a:r>
              <a:rPr lang="en-US" sz="3600" dirty="0" err="1" smtClean="0"/>
              <a:t>Eccrine</a:t>
            </a:r>
            <a:r>
              <a:rPr lang="en-US" sz="3600" dirty="0" smtClean="0"/>
              <a:t>  glands</a:t>
            </a:r>
          </a:p>
          <a:p>
            <a:r>
              <a:rPr lang="en-US" sz="3600" dirty="0" smtClean="0"/>
              <a:t>D)	Salivary glands</a:t>
            </a:r>
            <a:endParaRPr lang="en-US" sz="36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
                                        </p:tgtEl>
                                        <p:attrNameLst>
                                          <p:attrName>style.visibility</p:attrName>
                                        </p:attrNameLst>
                                      </p:cBhvr>
                                      <p:to>
                                        <p:strVal val="visible"/>
                                      </p:to>
                                    </p:set>
                                    <p:anim calcmode="discrete" valueType="clr">
                                      <p:cBhvr override="childStyle">
                                        <p:cTn id="1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
                                        </p:tgtEl>
                                        <p:attrNameLst>
                                          <p:attrName>fillcolor</p:attrName>
                                        </p:attrNameLst>
                                      </p:cBhvr>
                                      <p:tavLst>
                                        <p:tav tm="0">
                                          <p:val>
                                            <p:clrVal>
                                              <a:schemeClr val="accent2"/>
                                            </p:clrVal>
                                          </p:val>
                                        </p:tav>
                                        <p:tav tm="50000">
                                          <p:val>
                                            <p:clrVal>
                                              <a:schemeClr val="hlink"/>
                                            </p:clrVal>
                                          </p:val>
                                        </p:tav>
                                      </p:tavLst>
                                    </p:anim>
                                    <p:set>
                                      <p:cBhvr>
                                        <p:cTn id="1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
          <p:cNvSpPr>
            <a:spLocks noChangeArrowheads="1"/>
          </p:cNvSpPr>
          <p:nvPr/>
        </p:nvSpPr>
        <p:spPr bwMode="auto">
          <a:xfrm>
            <a:off x="664464" y="533400"/>
            <a:ext cx="7391400" cy="4401205"/>
          </a:xfrm>
          <a:prstGeom prst="rect">
            <a:avLst/>
          </a:prstGeom>
          <a:noFill/>
          <a:ln w="9525">
            <a:noFill/>
            <a:miter lim="800000"/>
            <a:headEnd/>
            <a:tailEnd/>
          </a:ln>
        </p:spPr>
        <p:txBody>
          <a:bodyPr wrap="square">
            <a:spAutoFit/>
          </a:bodyPr>
          <a:lstStyle/>
          <a:p>
            <a:endParaRPr lang="en-US" sz="2800" dirty="0"/>
          </a:p>
          <a:p>
            <a:r>
              <a:rPr lang="en-US" sz="3200" dirty="0" smtClean="0"/>
              <a:t>It is the first time whereby silver nitrate process </a:t>
            </a:r>
            <a:r>
              <a:rPr lang="en-US" sz="3200" dirty="0"/>
              <a:t>was used to </a:t>
            </a:r>
            <a:r>
              <a:rPr lang="en-US" sz="3200" dirty="0" smtClean="0"/>
              <a:t>develop fingerprints.</a:t>
            </a:r>
            <a:endParaRPr lang="en-US" sz="3200" dirty="0"/>
          </a:p>
          <a:p>
            <a:r>
              <a:rPr lang="en-US" sz="2800" dirty="0"/>
              <a:t>	</a:t>
            </a:r>
          </a:p>
          <a:p>
            <a:r>
              <a:rPr lang="en-US" sz="3200" dirty="0"/>
              <a:t>A)	the Lindbergh kidnapping</a:t>
            </a:r>
          </a:p>
          <a:p>
            <a:r>
              <a:rPr lang="en-US" sz="3200" dirty="0"/>
              <a:t>B)	the Hamm kidnapping</a:t>
            </a:r>
          </a:p>
          <a:p>
            <a:r>
              <a:rPr lang="en-US" sz="3200" dirty="0"/>
              <a:t>C)	the OJ case</a:t>
            </a:r>
          </a:p>
          <a:p>
            <a:r>
              <a:rPr lang="en-US" sz="3200" dirty="0"/>
              <a:t>D)	Sam Sheppard case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94210">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1"/>
          <p:cNvSpPr>
            <a:spLocks noChangeArrowheads="1"/>
          </p:cNvSpPr>
          <p:nvPr/>
        </p:nvSpPr>
        <p:spPr bwMode="auto">
          <a:xfrm>
            <a:off x="381000" y="1524000"/>
            <a:ext cx="8458200" cy="3970318"/>
          </a:xfrm>
          <a:prstGeom prst="rect">
            <a:avLst/>
          </a:prstGeom>
          <a:noFill/>
          <a:ln w="9525">
            <a:noFill/>
            <a:miter lim="800000"/>
            <a:headEnd/>
            <a:tailEnd/>
          </a:ln>
        </p:spPr>
        <p:txBody>
          <a:bodyPr wrap="square">
            <a:spAutoFit/>
          </a:bodyPr>
          <a:lstStyle/>
          <a:p>
            <a:endParaRPr lang="en-US" sz="2800" dirty="0"/>
          </a:p>
          <a:p>
            <a:r>
              <a:rPr lang="en-US" sz="2800" dirty="0"/>
              <a:t>The matrix of a friction ridge print is the actual substance deposited by the friction ridges. This substance may be</a:t>
            </a:r>
            <a:r>
              <a:rPr lang="en-US" sz="2800" dirty="0" smtClean="0"/>
              <a:t>:</a:t>
            </a:r>
          </a:p>
          <a:p>
            <a:endParaRPr lang="en-US" sz="2800" dirty="0"/>
          </a:p>
          <a:p>
            <a:r>
              <a:rPr lang="en-US" sz="2800" dirty="0" smtClean="0"/>
              <a:t>A</a:t>
            </a:r>
            <a:r>
              <a:rPr lang="en-US" sz="2800" dirty="0"/>
              <a:t>)	foreign material such as blood, grease, etc.</a:t>
            </a:r>
          </a:p>
          <a:p>
            <a:r>
              <a:rPr lang="en-US" sz="2800" dirty="0"/>
              <a:t>B)	sweat</a:t>
            </a:r>
          </a:p>
          <a:p>
            <a:r>
              <a:rPr lang="en-US" sz="2800" dirty="0"/>
              <a:t>C)	combination of sweat and foreign material</a:t>
            </a:r>
          </a:p>
          <a:p>
            <a:r>
              <a:rPr lang="en-US" sz="2800" dirty="0"/>
              <a:t>D)	all of the above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3426">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2c5a05f321edbcae74c53314a47bebdb6316cad"/>
</p:tagLst>
</file>

<file path=ppt/tags/tag1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ox.p3d 2"/>
  <p:tag name="POWER3D OPTIONS" val="Fast "/>
  <p:tag name="POWER3D IMAGE0" val="Pwrtrans.tga"/>
</p:tagLst>
</file>

<file path=ppt/tags/tag1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minos.p3d 0"/>
  <p:tag name="POWER3D OPTIONS" val="Fast "/>
  <p:tag name="POWER3D IMAGE0" val="Pwrtrans.tga"/>
</p:tagLst>
</file>

<file path=ppt/tags/tag1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ubleCross.p3d 1"/>
  <p:tag name="POWER3D OPTIONS" val="Fast "/>
  <p:tag name="POWER3D IMAGE0" val="Pwrtrans.tga"/>
</p:tagLst>
</file>

<file path=ppt/tags/tag1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InfiniteHorizon.p3d 1"/>
  <p:tag name="POWER3D OPTIONS" val="Fast "/>
  <p:tag name="POWER3D IMAGE0" val="Pwrtrans.tga"/>
</p:tagLst>
</file>

<file path=ppt/tags/tag1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Rubic'sCube.p3d 2"/>
  <p:tag name="POWER3D OPTIONS" val="Fast "/>
  <p:tag name="POWER3D IMAGE0" val="Pwrtrans.tga"/>
</p:tagLst>
</file>

<file path=ppt/tags/tag1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SpaceCubes.p3d 2"/>
  <p:tag name="POWER3D OPTIONS" val="Fast "/>
  <p:tag name="POWER3D IMAGE0" val="Pwrtrans.tga"/>
</p:tagLst>
</file>

<file path=ppt/tags/tag1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UndulatingBars.p3d 1"/>
  <p:tag name="POWER3D OPTIONS" val="Fast "/>
  <p:tag name="POWER3D IMAGE0" val="Pwrtrans.tga"/>
</p:tagLst>
</file>

<file path=ppt/tags/tag1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arrier.p3d 1"/>
  <p:tag name="POWER3D OPTIONS" val="Fast "/>
  <p:tag name="POWER3D IMAGE0" val="Pwrtrans.tga"/>
</p:tagLst>
</file>

<file path=ppt/tags/tag1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minos.p3d 1"/>
  <p:tag name="POWER3D OPTIONS" val="Fast "/>
  <p:tag name="POWER3D IMAGE0" val="Pwrtrans.tga"/>
</p:tagLst>
</file>

<file path=ppt/tags/tag1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ubleCross.p3d 1"/>
  <p:tag name="POWER3D OPTIONS" val="Fast "/>
  <p:tag name="POWER3D IMAGE0" val="Pwrtrans.tga"/>
</p:tagLst>
</file>

<file path=ppt/tags/tag2.xml><?xml version="1.0" encoding="utf-8"?>
<p:tagLst xmlns:a="http://schemas.openxmlformats.org/drawingml/2006/main" xmlns:r="http://schemas.openxmlformats.org/officeDocument/2006/relationships" xmlns:p="http://schemas.openxmlformats.org/presentationml/2006/main">
  <p:tag name="POWER3D TRANSITION" val="DemoDualScreens.p3d 1"/>
  <p:tag name="POWER3D OPTIONS" val="Fast "/>
  <p:tag name="POWER3D IMAGE0" val="Pwrtrans.tga"/>
</p:tagLst>
</file>

<file path=ppt/tags/tag2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InfiniteHorizon.p3d 4"/>
  <p:tag name="POWER3D OPTIONS" val="Fast "/>
  <p:tag name="POWER3D IMAGE0" val="Pwrtrans.tga"/>
</p:tagLst>
</file>

<file path=ppt/tags/tag2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Rubic'sCube.p3d 2"/>
  <p:tag name="POWER3D OPTIONS" val="Fast "/>
  <p:tag name="POWER3D IMAGE0" val="Pwrtrans.tga"/>
</p:tagLst>
</file>

<file path=ppt/tags/tag2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therealRectangles.p3d 2"/>
  <p:tag name="POWER3D OPTIONS" val="Fast "/>
  <p:tag name="POWER3D IMAGE0" val="Pwrtrans.tga"/>
</p:tagLst>
</file>

<file path=ppt/tags/tag2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Toaster.p3d 1"/>
  <p:tag name="POWER3D OPTIONS" val="Fast "/>
  <p:tag name="POWER3D IMAGE0" val="Pwrtrans.tga"/>
</p:tagLst>
</file>

<file path=ppt/tags/tag2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levator.p3d 0"/>
  <p:tag name="POWER3D OPTIONS" val="Fast "/>
  <p:tag name="POWER3D IMAGE0" val="Pwrtrans.tga"/>
</p:tagLst>
</file>

<file path=ppt/tags/tag25.xml><?xml version="1.0" encoding="utf-8"?>
<p:tagLst xmlns:a="http://schemas.openxmlformats.org/drawingml/2006/main" xmlns:r="http://schemas.openxmlformats.org/officeDocument/2006/relationships" xmlns:p="http://schemas.openxmlformats.org/presentationml/2006/main">
  <p:tag name="POWER3D TRANSITION" val="DemoOrbitingSphere.p3d 0"/>
  <p:tag name="POWER3D OPTIONS" val="Fast "/>
  <p:tag name="POWER3D IMAGE0" val="Pwrtrans.tga"/>
</p:tagLst>
</file>

<file path=ppt/tags/tag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levator.p3d 1"/>
  <p:tag name="POWER3D OPTIONS" val="Fast "/>
  <p:tag name="POWER3D IMAGE0" val="Pwrtrans.tga"/>
</p:tagLst>
</file>

<file path=ppt/tags/tag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levator.p3d 1"/>
  <p:tag name="POWER3D OPTIONS" val="Fast "/>
  <p:tag name="POWER3D IMAGE0" val="Pwrtrans.tga"/>
</p:tagLst>
</file>

<file path=ppt/tags/tag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therealRectangles.p3d 0"/>
  <p:tag name="POWER3D OPTIONS" val="Fast "/>
  <p:tag name="POWER3D IMAGE0" val="Pwrtrans.tga"/>
</p:tagLst>
</file>

<file path=ppt/tags/tag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InfiniteHorizon.p3d 1"/>
  <p:tag name="POWER3D OPTIONS" val="Fast "/>
  <p:tag name="POWER3D IMAGE0" val="Pwrtrans.tga"/>
</p:tagLst>
</file>

<file path=ppt/tags/tag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Toaster.p3d 0"/>
  <p:tag name="POWER3D OPTIONS" val="Fast "/>
  <p:tag name="POWER3D IMAGE0" val="Pwrtrans.tga"/>
</p:tagLst>
</file>

<file path=ppt/tags/tag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therealRectangles.p3d 1"/>
  <p:tag name="POWER3D OPTIONS" val="Fast "/>
  <p:tag name="POWER3D IMAGE0" val="Pwrtrans.tga"/>
</p:tagLst>
</file>

<file path=ppt/tags/tag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arrier.p3d 2"/>
  <p:tag name="POWER3D OPTIONS" val="Fast "/>
  <p:tag name="POWER3D IMAGE0" val="Pwrtrans.tga"/>
</p:tagLst>
</file>

<file path=ppt/theme/theme1.xml><?xml version="1.0" encoding="utf-8"?>
<a:theme xmlns:a="http://schemas.openxmlformats.org/drawingml/2006/main" name="TimeForQuestions_am_18_CrystalGraphics.com_PowerPoint_Templates_trial">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0000"/>
        </a:dk1>
        <a:lt1>
          <a:srgbClr val="666699"/>
        </a:lt1>
        <a:dk2>
          <a:srgbClr val="0000FF"/>
        </a:dk2>
        <a:lt2>
          <a:srgbClr val="3E3E5C"/>
        </a:lt2>
        <a:accent1>
          <a:srgbClr val="60597B"/>
        </a:accent1>
        <a:accent2>
          <a:srgbClr val="6666FF"/>
        </a:accent2>
        <a:accent3>
          <a:srgbClr val="B8B8CA"/>
        </a:accent3>
        <a:accent4>
          <a:srgbClr val="DA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4">
        <a:dk1>
          <a:srgbClr val="FF0000"/>
        </a:dk1>
        <a:lt1>
          <a:srgbClr val="666699"/>
        </a:lt1>
        <a:dk2>
          <a:srgbClr val="0066FF"/>
        </a:dk2>
        <a:lt2>
          <a:srgbClr val="3E3E5C"/>
        </a:lt2>
        <a:accent1>
          <a:srgbClr val="60597B"/>
        </a:accent1>
        <a:accent2>
          <a:srgbClr val="6666FF"/>
        </a:accent2>
        <a:accent3>
          <a:srgbClr val="B8B8CA"/>
        </a:accent3>
        <a:accent4>
          <a:srgbClr val="DA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TimeForQuestions_am_18_CrystalGraphics.com_PowerPoint_Templates_trial</Template>
  <TotalTime>4499</TotalTime>
  <Words>610</Words>
  <Application>Microsoft Office PowerPoint</Application>
  <PresentationFormat>On-screen Show (4:3)</PresentationFormat>
  <Paragraphs>189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TimeForQuestions_am_18_CrystalGraphics.com_PowerPoint_Templates_trial</vt:lpstr>
      <vt:lpstr>REVIEW QUESTIONS FOCUSED ON COMPETENCY #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joel</dc:creator>
  <cp:lastModifiedBy>ASAR</cp:lastModifiedBy>
  <cp:revision>128</cp:revision>
  <dcterms:created xsi:type="dcterms:W3CDTF">2012-02-18T13:08:51Z</dcterms:created>
  <dcterms:modified xsi:type="dcterms:W3CDTF">2014-08-29T00:07:55Z</dcterms:modified>
</cp:coreProperties>
</file>